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9" r:id="rId6"/>
    <p:sldId id="270" r:id="rId7"/>
    <p:sldId id="271" r:id="rId8"/>
    <p:sldId id="272" r:id="rId9"/>
    <p:sldId id="299" r:id="rId10"/>
    <p:sldId id="273" r:id="rId11"/>
    <p:sldId id="274" r:id="rId12"/>
    <p:sldId id="275" r:id="rId13"/>
    <p:sldId id="276" r:id="rId14"/>
    <p:sldId id="277" r:id="rId15"/>
    <p:sldId id="278" r:id="rId16"/>
    <p:sldId id="279" r:id="rId17"/>
    <p:sldId id="280" r:id="rId18"/>
    <p:sldId id="287" r:id="rId19"/>
    <p:sldId id="302" r:id="rId20"/>
    <p:sldId id="290" r:id="rId21"/>
    <p:sldId id="282" r:id="rId22"/>
    <p:sldId id="283" r:id="rId23"/>
    <p:sldId id="284" r:id="rId24"/>
    <p:sldId id="285" r:id="rId25"/>
    <p:sldId id="286" r:id="rId26"/>
    <p:sldId id="291" r:id="rId27"/>
    <p:sldId id="292" r:id="rId28"/>
    <p:sldId id="293" r:id="rId29"/>
    <p:sldId id="268" r:id="rId30"/>
    <p:sldId id="261" r:id="rId31"/>
    <p:sldId id="262" r:id="rId32"/>
    <p:sldId id="263" r:id="rId33"/>
    <p:sldId id="295" r:id="rId34"/>
    <p:sldId id="303" r:id="rId35"/>
    <p:sldId id="266" r:id="rId36"/>
    <p:sldId id="267" r:id="rId37"/>
    <p:sldId id="296" r:id="rId38"/>
    <p:sldId id="297" r:id="rId39"/>
    <p:sldId id="298" r:id="rId40"/>
    <p:sldId id="308" r:id="rId41"/>
    <p:sldId id="265" r:id="rId42"/>
    <p:sldId id="294" r:id="rId43"/>
    <p:sldId id="260" r:id="rId44"/>
    <p:sldId id="304" r:id="rId45"/>
    <p:sldId id="30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76" autoAdjust="0"/>
    <p:restoredTop sz="94660"/>
  </p:normalViewPr>
  <p:slideViewPr>
    <p:cSldViewPr snapToGrid="0">
      <p:cViewPr varScale="1">
        <p:scale>
          <a:sx n="63" d="100"/>
          <a:sy n="63" d="100"/>
        </p:scale>
        <p:origin x="304" y="64"/>
      </p:cViewPr>
      <p:guideLst/>
    </p:cSldViewPr>
  </p:slideViewPr>
  <p:notesTextViewPr>
    <p:cViewPr>
      <p:scale>
        <a:sx n="3" d="2"/>
        <a:sy n="3" d="2"/>
      </p:scale>
      <p:origin x="0" y="0"/>
    </p:cViewPr>
  </p:notesTextViewPr>
  <p:sorterViewPr>
    <p:cViewPr>
      <p:scale>
        <a:sx n="100" d="100"/>
        <a:sy n="100" d="100"/>
      </p:scale>
      <p:origin x="0" y="-18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teaching@cscc.edu"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409885" cy="2387600"/>
          </a:xfrm>
        </p:spPr>
        <p:txBody>
          <a:bodyPr>
            <a:normAutofit/>
          </a:bodyPr>
          <a:lstStyle/>
          <a:p>
            <a:r>
              <a:rPr lang="en-US" sz="6600" b="1">
                <a:solidFill>
                  <a:srgbClr val="00B050"/>
                </a:solidFill>
              </a:rPr>
              <a:t>Portfolio workshop</a:t>
            </a:r>
            <a:endParaRPr lang="en-US" sz="6600" b="1" dirty="0">
              <a:solidFill>
                <a:srgbClr val="00B050"/>
              </a:solidFill>
            </a:endParaRPr>
          </a:p>
        </p:txBody>
      </p:sp>
      <p:sp>
        <p:nvSpPr>
          <p:cNvPr id="3" name="Subtitle 2"/>
          <p:cNvSpPr>
            <a:spLocks noGrp="1"/>
          </p:cNvSpPr>
          <p:nvPr>
            <p:ph type="subTitle" idx="1"/>
          </p:nvPr>
        </p:nvSpPr>
        <p:spPr/>
        <p:txBody>
          <a:bodyPr>
            <a:normAutofit/>
          </a:bodyPr>
          <a:lstStyle/>
          <a:p>
            <a:r>
              <a:rPr lang="en-US" sz="3200" dirty="0"/>
              <a:t>2023-2024</a:t>
            </a:r>
          </a:p>
        </p:txBody>
      </p:sp>
    </p:spTree>
    <p:extLst>
      <p:ext uri="{BB962C8B-B14F-4D97-AF65-F5344CB8AC3E}">
        <p14:creationId xmlns:p14="http://schemas.microsoft.com/office/powerpoint/2010/main" val="260333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462643"/>
            <a:ext cx="8790940" cy="706780"/>
          </a:xfrm>
        </p:spPr>
        <p:txBody>
          <a:bodyPr>
            <a:noAutofit/>
          </a:bodyPr>
          <a:lstStyle/>
          <a:p>
            <a:r>
              <a:rPr lang="en-US" sz="4400" b="1" dirty="0">
                <a:solidFill>
                  <a:srgbClr val="00B050"/>
                </a:solidFill>
              </a:rPr>
              <a:t>Letter of Application</a:t>
            </a:r>
          </a:p>
        </p:txBody>
      </p:sp>
      <p:sp>
        <p:nvSpPr>
          <p:cNvPr id="3" name="Content Placeholder 2"/>
          <p:cNvSpPr>
            <a:spLocks noGrp="1"/>
          </p:cNvSpPr>
          <p:nvPr>
            <p:ph idx="1"/>
          </p:nvPr>
        </p:nvSpPr>
        <p:spPr>
          <a:xfrm>
            <a:off x="990600" y="1752601"/>
            <a:ext cx="10534630" cy="4493173"/>
          </a:xfrm>
        </p:spPr>
        <p:txBody>
          <a:bodyPr>
            <a:normAutofit/>
          </a:bodyPr>
          <a:lstStyle/>
          <a:p>
            <a:pPr lvl="1"/>
            <a:r>
              <a:rPr lang="en-US" sz="2799" b="1" dirty="0"/>
              <a:t>A copy of the letter that was submitted to the department chairperson, the division dean, and the SVPAA by October 1.  </a:t>
            </a:r>
          </a:p>
          <a:p>
            <a:pPr lvl="1"/>
            <a:endParaRPr lang="en-US" sz="2799" b="1" dirty="0"/>
          </a:p>
          <a:p>
            <a:pPr lvl="1"/>
            <a:r>
              <a:rPr lang="en-US" sz="2799" b="1" dirty="0"/>
              <a:t>Includes the faculty member’s name, current rank, and rank (and tenure, if applicable) being applied for</a:t>
            </a:r>
          </a:p>
          <a:p>
            <a:pPr lvl="1"/>
            <a:endParaRPr lang="en-US" sz="2799" b="1" dirty="0"/>
          </a:p>
          <a:p>
            <a:pPr lvl="1"/>
            <a:r>
              <a:rPr lang="en-US" sz="2799" b="1" dirty="0"/>
              <a:t>Sample letter is found in the appendix of the handbook.</a:t>
            </a:r>
          </a:p>
        </p:txBody>
      </p:sp>
    </p:spTree>
    <p:extLst>
      <p:ext uri="{BB962C8B-B14F-4D97-AF65-F5344CB8AC3E}">
        <p14:creationId xmlns:p14="http://schemas.microsoft.com/office/powerpoint/2010/main" val="38382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157" y="440872"/>
            <a:ext cx="8039100" cy="706780"/>
          </a:xfrm>
        </p:spPr>
        <p:txBody>
          <a:bodyPr>
            <a:noAutofit/>
          </a:bodyPr>
          <a:lstStyle/>
          <a:p>
            <a:r>
              <a:rPr lang="en-US" sz="4400" b="1" dirty="0">
                <a:solidFill>
                  <a:srgbClr val="00B050"/>
                </a:solidFill>
              </a:rPr>
              <a:t>Opening Remarks</a:t>
            </a:r>
          </a:p>
        </p:txBody>
      </p:sp>
      <p:sp>
        <p:nvSpPr>
          <p:cNvPr id="3" name="Content Placeholder 2"/>
          <p:cNvSpPr>
            <a:spLocks noGrp="1"/>
          </p:cNvSpPr>
          <p:nvPr>
            <p:ph idx="1"/>
          </p:nvPr>
        </p:nvSpPr>
        <p:spPr>
          <a:xfrm>
            <a:off x="1366157" y="1545772"/>
            <a:ext cx="9938656" cy="4493173"/>
          </a:xfrm>
        </p:spPr>
        <p:txBody>
          <a:bodyPr>
            <a:normAutofit fontScale="77500" lnSpcReduction="20000"/>
          </a:bodyPr>
          <a:lstStyle/>
          <a:p>
            <a:pPr marL="457063" lvl="1" indent="0">
              <a:buNone/>
            </a:pPr>
            <a:r>
              <a:rPr lang="en-US" sz="3199" b="1" dirty="0"/>
              <a:t>The opening remarks are meant to set the stage for the portfolio, to provide a context.  The remarks might include</a:t>
            </a:r>
          </a:p>
          <a:p>
            <a:pPr marL="457063" lvl="1" indent="0">
              <a:buNone/>
            </a:pPr>
            <a:endParaRPr lang="en-US" sz="3199" b="1" dirty="0"/>
          </a:p>
          <a:p>
            <a:pPr lvl="4"/>
            <a:r>
              <a:rPr lang="en-US" sz="2799" b="1" dirty="0">
                <a:solidFill>
                  <a:srgbClr val="00B050"/>
                </a:solidFill>
              </a:rPr>
              <a:t>your professional history </a:t>
            </a:r>
          </a:p>
          <a:p>
            <a:pPr lvl="4"/>
            <a:r>
              <a:rPr lang="en-US" sz="2799" b="1" dirty="0">
                <a:solidFill>
                  <a:srgbClr val="00B050"/>
                </a:solidFill>
              </a:rPr>
              <a:t>an explanation of your department and work requirements</a:t>
            </a:r>
          </a:p>
          <a:p>
            <a:pPr lvl="4"/>
            <a:r>
              <a:rPr lang="en-US" sz="2799" b="1" dirty="0">
                <a:solidFill>
                  <a:srgbClr val="00B050"/>
                </a:solidFill>
              </a:rPr>
              <a:t>a quotation or reference to a book</a:t>
            </a:r>
          </a:p>
          <a:p>
            <a:pPr lvl="4"/>
            <a:r>
              <a:rPr lang="en-US" sz="2799" b="1" dirty="0">
                <a:solidFill>
                  <a:srgbClr val="00B050"/>
                </a:solidFill>
              </a:rPr>
              <a:t>anything else significant to you</a:t>
            </a:r>
          </a:p>
          <a:p>
            <a:pPr lvl="1"/>
            <a:endParaRPr lang="en-US" sz="3199" b="1" dirty="0"/>
          </a:p>
          <a:p>
            <a:pPr marL="457063" lvl="1" indent="0">
              <a:buNone/>
            </a:pPr>
            <a:r>
              <a:rPr lang="en-US" sz="3199" b="1" dirty="0"/>
              <a:t>The tone may be formal or informal, as the candidate chooses.</a:t>
            </a:r>
          </a:p>
          <a:p>
            <a:pPr marL="457063" lvl="1" indent="0">
              <a:buNone/>
            </a:pPr>
            <a:r>
              <a:rPr lang="en-US" sz="3199" b="1" dirty="0"/>
              <a:t>Generally, opening remarks fall between 300 and 750 words.</a:t>
            </a:r>
          </a:p>
        </p:txBody>
      </p:sp>
    </p:spTree>
    <p:extLst>
      <p:ext uri="{BB962C8B-B14F-4D97-AF65-F5344CB8AC3E}">
        <p14:creationId xmlns:p14="http://schemas.microsoft.com/office/powerpoint/2010/main" val="30055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46" y="718457"/>
            <a:ext cx="8164068" cy="706780"/>
          </a:xfrm>
        </p:spPr>
        <p:txBody>
          <a:bodyPr>
            <a:noAutofit/>
          </a:bodyPr>
          <a:lstStyle/>
          <a:p>
            <a:r>
              <a:rPr lang="en-US" sz="4000" b="1" dirty="0">
                <a:solidFill>
                  <a:srgbClr val="00B050"/>
                </a:solidFill>
              </a:rPr>
              <a:t>Letters of Recommendation</a:t>
            </a:r>
          </a:p>
        </p:txBody>
      </p:sp>
      <p:sp>
        <p:nvSpPr>
          <p:cNvPr id="3" name="Content Placeholder 2"/>
          <p:cNvSpPr>
            <a:spLocks noGrp="1"/>
          </p:cNvSpPr>
          <p:nvPr>
            <p:ph idx="1"/>
          </p:nvPr>
        </p:nvSpPr>
        <p:spPr>
          <a:xfrm>
            <a:off x="1388146" y="1779815"/>
            <a:ext cx="9280072" cy="4493173"/>
          </a:xfrm>
        </p:spPr>
        <p:txBody>
          <a:bodyPr>
            <a:normAutofit/>
          </a:bodyPr>
          <a:lstStyle/>
          <a:p>
            <a:pPr lvl="1"/>
            <a:r>
              <a:rPr lang="en-US" sz="2800" b="1" dirty="0"/>
              <a:t>Committees and administrators will write recommendation letters as the portfolio moves through the process. These letters will be sent to you and to the digital facilitator.</a:t>
            </a:r>
          </a:p>
          <a:p>
            <a:pPr lvl="1"/>
            <a:endParaRPr lang="en-US" sz="2799" b="1" dirty="0"/>
          </a:p>
          <a:p>
            <a:pPr lvl="1"/>
            <a:r>
              <a:rPr lang="en-US" sz="2799" b="1" dirty="0"/>
              <a:t>In your digital portfolio, placeholders are set up where the facilitator will add the letters.</a:t>
            </a:r>
          </a:p>
        </p:txBody>
      </p:sp>
    </p:spTree>
    <p:extLst>
      <p:ext uri="{BB962C8B-B14F-4D97-AF65-F5344CB8AC3E}">
        <p14:creationId xmlns:p14="http://schemas.microsoft.com/office/powerpoint/2010/main" val="254580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685800"/>
            <a:ext cx="7783286" cy="706780"/>
          </a:xfrm>
        </p:spPr>
        <p:txBody>
          <a:bodyPr>
            <a:noAutofit/>
          </a:bodyPr>
          <a:lstStyle/>
          <a:p>
            <a:r>
              <a:rPr lang="en-US" sz="4000" b="1" dirty="0">
                <a:solidFill>
                  <a:srgbClr val="00B050"/>
                </a:solidFill>
              </a:rPr>
              <a:t>Annual Appraisals</a:t>
            </a:r>
          </a:p>
        </p:txBody>
      </p:sp>
      <p:sp>
        <p:nvSpPr>
          <p:cNvPr id="3" name="Content Placeholder 2"/>
          <p:cNvSpPr>
            <a:spLocks noGrp="1"/>
          </p:cNvSpPr>
          <p:nvPr>
            <p:ph idx="1"/>
          </p:nvPr>
        </p:nvSpPr>
        <p:spPr>
          <a:xfrm>
            <a:off x="1676401" y="1981201"/>
            <a:ext cx="9906001" cy="4493173"/>
          </a:xfrm>
        </p:spPr>
        <p:txBody>
          <a:bodyPr>
            <a:normAutofit/>
          </a:bodyPr>
          <a:lstStyle/>
          <a:p>
            <a:pPr lvl="1"/>
            <a:r>
              <a:rPr lang="en-US" sz="3600" b="1" dirty="0"/>
              <a:t>Include all appraisals since last promotion</a:t>
            </a:r>
          </a:p>
          <a:p>
            <a:pPr lvl="1"/>
            <a:endParaRPr lang="en-US" sz="3600" b="1" dirty="0"/>
          </a:p>
          <a:p>
            <a:pPr lvl="1"/>
            <a:r>
              <a:rPr lang="en-US" sz="3600" b="1" dirty="0"/>
              <a:t>Minimum of three</a:t>
            </a:r>
          </a:p>
          <a:p>
            <a:pPr lvl="1"/>
            <a:endParaRPr lang="en-US" sz="3600" b="1" dirty="0"/>
          </a:p>
          <a:p>
            <a:pPr lvl="1"/>
            <a:r>
              <a:rPr lang="en-US" sz="3600" b="1" dirty="0"/>
              <a:t>Reverse chronological order</a:t>
            </a:r>
          </a:p>
        </p:txBody>
      </p:sp>
    </p:spTree>
    <p:extLst>
      <p:ext uri="{BB962C8B-B14F-4D97-AF65-F5344CB8AC3E}">
        <p14:creationId xmlns:p14="http://schemas.microsoft.com/office/powerpoint/2010/main" val="201822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22514"/>
            <a:ext cx="8060871" cy="706780"/>
          </a:xfrm>
        </p:spPr>
        <p:txBody>
          <a:bodyPr>
            <a:noAutofit/>
          </a:bodyPr>
          <a:lstStyle/>
          <a:p>
            <a:r>
              <a:rPr lang="en-US" sz="4000" b="1" dirty="0">
                <a:solidFill>
                  <a:srgbClr val="00B050"/>
                </a:solidFill>
              </a:rPr>
              <a:t>Observation Reports</a:t>
            </a:r>
          </a:p>
        </p:txBody>
      </p:sp>
      <p:sp>
        <p:nvSpPr>
          <p:cNvPr id="3" name="Content Placeholder 2"/>
          <p:cNvSpPr>
            <a:spLocks noGrp="1"/>
          </p:cNvSpPr>
          <p:nvPr>
            <p:ph idx="1"/>
          </p:nvPr>
        </p:nvSpPr>
        <p:spPr>
          <a:xfrm>
            <a:off x="1524000" y="1706071"/>
            <a:ext cx="9906001" cy="4493173"/>
          </a:xfrm>
        </p:spPr>
        <p:txBody>
          <a:bodyPr>
            <a:normAutofit fontScale="92500" lnSpcReduction="10000"/>
          </a:bodyPr>
          <a:lstStyle/>
          <a:p>
            <a:pPr lvl="1"/>
            <a:r>
              <a:rPr lang="en-US" sz="3600" b="1" dirty="0"/>
              <a:t>Refer to Handbook for numbers required</a:t>
            </a:r>
          </a:p>
          <a:p>
            <a:pPr lvl="1"/>
            <a:endParaRPr lang="en-US" sz="3600" b="1" dirty="0"/>
          </a:p>
          <a:p>
            <a:pPr lvl="1"/>
            <a:r>
              <a:rPr lang="en-US" sz="3600" b="1" dirty="0"/>
              <a:t>Reverse chronological order</a:t>
            </a:r>
          </a:p>
          <a:p>
            <a:pPr lvl="1"/>
            <a:endParaRPr lang="en-US" sz="3600" b="1" dirty="0"/>
          </a:p>
          <a:p>
            <a:pPr lvl="1"/>
            <a:r>
              <a:rPr lang="en-US" sz="3600" b="1" dirty="0"/>
              <a:t>If any are missing, include your own explanation (with documentation), or explanation from the chairperson and/or PRT.</a:t>
            </a:r>
          </a:p>
          <a:p>
            <a:pPr lvl="1"/>
            <a:endParaRPr lang="en-US" sz="3600" b="1" dirty="0"/>
          </a:p>
        </p:txBody>
      </p:sp>
    </p:spTree>
    <p:extLst>
      <p:ext uri="{BB962C8B-B14F-4D97-AF65-F5344CB8AC3E}">
        <p14:creationId xmlns:p14="http://schemas.microsoft.com/office/powerpoint/2010/main" val="28231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636814"/>
            <a:ext cx="6787243" cy="706780"/>
          </a:xfrm>
        </p:spPr>
        <p:txBody>
          <a:bodyPr>
            <a:noAutofit/>
          </a:bodyPr>
          <a:lstStyle/>
          <a:p>
            <a:r>
              <a:rPr lang="en-US" sz="4000" b="1" dirty="0">
                <a:solidFill>
                  <a:srgbClr val="00B050"/>
                </a:solidFill>
              </a:rPr>
              <a:t>Section Narratives</a:t>
            </a:r>
          </a:p>
        </p:txBody>
      </p:sp>
      <p:sp>
        <p:nvSpPr>
          <p:cNvPr id="3" name="Content Placeholder 2"/>
          <p:cNvSpPr>
            <a:spLocks noGrp="1"/>
          </p:cNvSpPr>
          <p:nvPr>
            <p:ph idx="1"/>
          </p:nvPr>
        </p:nvSpPr>
        <p:spPr>
          <a:xfrm>
            <a:off x="1513116" y="1589315"/>
            <a:ext cx="9906001" cy="5089071"/>
          </a:xfrm>
        </p:spPr>
        <p:txBody>
          <a:bodyPr>
            <a:normAutofit fontScale="92500" lnSpcReduction="10000"/>
          </a:bodyPr>
          <a:lstStyle/>
          <a:p>
            <a:pPr lvl="1"/>
            <a:r>
              <a:rPr lang="en-US" sz="3200" b="1" dirty="0"/>
              <a:t>Start with a general intro to the section—stress growth and continuity.  </a:t>
            </a:r>
          </a:p>
          <a:p>
            <a:pPr lvl="1"/>
            <a:endParaRPr lang="en-US" sz="3200" b="1" dirty="0"/>
          </a:p>
          <a:p>
            <a:pPr lvl="1"/>
            <a:r>
              <a:rPr lang="en-US" sz="3200" b="1" dirty="0"/>
              <a:t>Explain how and why included activities support exemplary performance. </a:t>
            </a:r>
          </a:p>
          <a:p>
            <a:pPr lvl="1"/>
            <a:endParaRPr lang="en-US" sz="3200" b="1" dirty="0"/>
          </a:p>
          <a:p>
            <a:pPr lvl="1"/>
            <a:r>
              <a:rPr lang="en-US" sz="3200" b="1" dirty="0"/>
              <a:t>Every activity mentioned must be supported by documentation; every piece of documentation should be alluded to in the narrative. </a:t>
            </a:r>
          </a:p>
          <a:p>
            <a:pPr lvl="1"/>
            <a:endParaRPr lang="en-US" sz="3600" b="1" dirty="0"/>
          </a:p>
          <a:p>
            <a:pPr lvl="1"/>
            <a:endParaRPr lang="en-US" sz="3600" b="1" dirty="0"/>
          </a:p>
        </p:txBody>
      </p:sp>
    </p:spTree>
    <p:extLst>
      <p:ext uri="{BB962C8B-B14F-4D97-AF65-F5344CB8AC3E}">
        <p14:creationId xmlns:p14="http://schemas.microsoft.com/office/powerpoint/2010/main" val="283257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73529"/>
            <a:ext cx="6199414" cy="706780"/>
          </a:xfrm>
        </p:spPr>
        <p:txBody>
          <a:bodyPr>
            <a:noAutofit/>
          </a:bodyPr>
          <a:lstStyle/>
          <a:p>
            <a:r>
              <a:rPr lang="en-US" sz="4000" b="1" dirty="0">
                <a:solidFill>
                  <a:srgbClr val="00B050"/>
                </a:solidFill>
              </a:rPr>
              <a:t>Teaching Philosophy</a:t>
            </a:r>
          </a:p>
        </p:txBody>
      </p:sp>
      <p:sp>
        <p:nvSpPr>
          <p:cNvPr id="3" name="Content Placeholder 2"/>
          <p:cNvSpPr>
            <a:spLocks noGrp="1"/>
          </p:cNvSpPr>
          <p:nvPr>
            <p:ph idx="1"/>
          </p:nvPr>
        </p:nvSpPr>
        <p:spPr>
          <a:xfrm>
            <a:off x="1364673" y="1482437"/>
            <a:ext cx="9906001" cy="4493173"/>
          </a:xfrm>
        </p:spPr>
        <p:txBody>
          <a:bodyPr>
            <a:normAutofit fontScale="77500" lnSpcReduction="20000"/>
          </a:bodyPr>
          <a:lstStyle/>
          <a:p>
            <a:pPr lvl="1"/>
            <a:r>
              <a:rPr lang="en-US" sz="3200" b="1" dirty="0"/>
              <a:t>An articulation of the fundamental principles that guide a faculty member’s teaching, assessment, and advising strategies and overall approach to the discipline</a:t>
            </a:r>
          </a:p>
          <a:p>
            <a:pPr lvl="4"/>
            <a:r>
              <a:rPr lang="en-US" sz="2600" b="1" dirty="0">
                <a:solidFill>
                  <a:srgbClr val="00B050"/>
                </a:solidFill>
              </a:rPr>
              <a:t>The overarching objectives </a:t>
            </a:r>
          </a:p>
          <a:p>
            <a:pPr lvl="4"/>
            <a:r>
              <a:rPr lang="en-US" sz="2600" b="1" dirty="0">
                <a:solidFill>
                  <a:srgbClr val="00B050"/>
                </a:solidFill>
              </a:rPr>
              <a:t>Cognitive, behavioral, and affective goals</a:t>
            </a:r>
          </a:p>
          <a:p>
            <a:pPr lvl="4"/>
            <a:r>
              <a:rPr lang="en-US" sz="2600" b="1" dirty="0">
                <a:solidFill>
                  <a:srgbClr val="00B050"/>
                </a:solidFill>
              </a:rPr>
              <a:t>Info, skills, ethical considerations</a:t>
            </a:r>
          </a:p>
          <a:p>
            <a:pPr lvl="2"/>
            <a:endParaRPr lang="en-US" sz="3000" b="1" dirty="0"/>
          </a:p>
          <a:p>
            <a:pPr lvl="1"/>
            <a:r>
              <a:rPr lang="en-US" sz="3200" b="1" dirty="0"/>
              <a:t>Support generalizations with concrete examples</a:t>
            </a:r>
          </a:p>
          <a:p>
            <a:pPr lvl="4"/>
            <a:r>
              <a:rPr lang="en-US" sz="2600" b="1" dirty="0">
                <a:solidFill>
                  <a:srgbClr val="00B050"/>
                </a:solidFill>
              </a:rPr>
              <a:t>Explain course design related to goals</a:t>
            </a:r>
          </a:p>
          <a:p>
            <a:pPr lvl="4"/>
            <a:r>
              <a:rPr lang="en-US" sz="2600" b="1" dirty="0">
                <a:solidFill>
                  <a:srgbClr val="00B050"/>
                </a:solidFill>
              </a:rPr>
              <a:t>Discuss assessment methods that ensure achievement of objectives</a:t>
            </a:r>
          </a:p>
          <a:p>
            <a:pPr lvl="4"/>
            <a:r>
              <a:rPr lang="en-US" sz="2600" b="1" dirty="0">
                <a:solidFill>
                  <a:srgbClr val="00B050"/>
                </a:solidFill>
              </a:rPr>
              <a:t>Identify teaching behaviors that support goals</a:t>
            </a:r>
          </a:p>
          <a:p>
            <a:pPr lvl="1"/>
            <a:endParaRPr lang="en-US" sz="3600" b="1" dirty="0"/>
          </a:p>
        </p:txBody>
      </p:sp>
    </p:spTree>
    <p:extLst>
      <p:ext uri="{BB962C8B-B14F-4D97-AF65-F5344CB8AC3E}">
        <p14:creationId xmlns:p14="http://schemas.microsoft.com/office/powerpoint/2010/main" val="16782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15" y="718457"/>
            <a:ext cx="8256814" cy="706780"/>
          </a:xfrm>
        </p:spPr>
        <p:txBody>
          <a:bodyPr>
            <a:noAutofit/>
          </a:bodyPr>
          <a:lstStyle/>
          <a:p>
            <a:r>
              <a:rPr lang="en-US" sz="4000" b="1" dirty="0">
                <a:solidFill>
                  <a:srgbClr val="00B050"/>
                </a:solidFill>
              </a:rPr>
              <a:t>Documentation</a:t>
            </a:r>
          </a:p>
        </p:txBody>
      </p:sp>
      <p:sp>
        <p:nvSpPr>
          <p:cNvPr id="3" name="Content Placeholder 2"/>
          <p:cNvSpPr>
            <a:spLocks noGrp="1"/>
          </p:cNvSpPr>
          <p:nvPr>
            <p:ph idx="1"/>
          </p:nvPr>
        </p:nvSpPr>
        <p:spPr>
          <a:xfrm>
            <a:off x="1513115" y="1768929"/>
            <a:ext cx="9410699" cy="4493173"/>
          </a:xfrm>
        </p:spPr>
        <p:txBody>
          <a:bodyPr>
            <a:normAutofit/>
          </a:bodyPr>
          <a:lstStyle/>
          <a:p>
            <a:pPr marL="457200" lvl="1" indent="0">
              <a:buNone/>
            </a:pPr>
            <a:r>
              <a:rPr lang="en-US" sz="3200" dirty="0"/>
              <a:t>Professional  Development Reports, Committee Contribution Reports, emails, agendas, handouts, syllabi, thank-you notes, flyers, programs, minutes, reports, screen shots, letters, membership cards, certificates, transcripts, assessments, worksheets, lesson plans, scripts, lists, title pages, photographs, newspaper articles, etc.</a:t>
            </a:r>
            <a:endParaRPr lang="en-US" sz="3600" b="1" dirty="0"/>
          </a:p>
          <a:p>
            <a:pPr marL="231775" lvl="1" indent="0">
              <a:buNone/>
            </a:pPr>
            <a:endParaRPr lang="en-US" sz="3600" b="1" dirty="0"/>
          </a:p>
        </p:txBody>
      </p:sp>
    </p:spTree>
    <p:extLst>
      <p:ext uri="{BB962C8B-B14F-4D97-AF65-F5344CB8AC3E}">
        <p14:creationId xmlns:p14="http://schemas.microsoft.com/office/powerpoint/2010/main" val="319252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78881"/>
            <a:ext cx="10972800" cy="706780"/>
          </a:xfrm>
        </p:spPr>
        <p:txBody>
          <a:bodyPr>
            <a:noAutofit/>
          </a:bodyPr>
          <a:lstStyle/>
          <a:p>
            <a:r>
              <a:rPr lang="en-US" sz="4000" b="1" dirty="0">
                <a:solidFill>
                  <a:srgbClr val="00B050"/>
                </a:solidFill>
              </a:rPr>
              <a:t>General Documentation Tips</a:t>
            </a:r>
          </a:p>
        </p:txBody>
      </p:sp>
      <p:sp>
        <p:nvSpPr>
          <p:cNvPr id="3" name="Content Placeholder 2"/>
          <p:cNvSpPr>
            <a:spLocks noGrp="1"/>
          </p:cNvSpPr>
          <p:nvPr>
            <p:ph idx="1"/>
          </p:nvPr>
        </p:nvSpPr>
        <p:spPr>
          <a:xfrm>
            <a:off x="1219200" y="1382728"/>
            <a:ext cx="10457607" cy="5096391"/>
          </a:xfrm>
        </p:spPr>
        <p:txBody>
          <a:bodyPr>
            <a:normAutofit fontScale="92500" lnSpcReduction="20000"/>
          </a:bodyPr>
          <a:lstStyle/>
          <a:p>
            <a:r>
              <a:rPr lang="en-US" sz="2800" b="1" dirty="0"/>
              <a:t>Never use the same piece of documentation twice in the portfolio.</a:t>
            </a:r>
          </a:p>
          <a:p>
            <a:pPr marL="0" indent="0">
              <a:buNone/>
            </a:pPr>
            <a:r>
              <a:rPr lang="en-US" sz="2800" dirty="0"/>
              <a:t> </a:t>
            </a:r>
          </a:p>
          <a:p>
            <a:r>
              <a:rPr lang="en-US" sz="2800" b="1" dirty="0"/>
              <a:t>Avoid including publisher materials or anything substantially created by another party—or justify it clearly in the narrative. </a:t>
            </a:r>
            <a:r>
              <a:rPr lang="en-US" sz="2800" dirty="0"/>
              <a:t> </a:t>
            </a:r>
          </a:p>
          <a:p>
            <a:endParaRPr lang="en-US" sz="2800" dirty="0"/>
          </a:p>
          <a:p>
            <a:r>
              <a:rPr lang="en-US" sz="2800" b="1" dirty="0"/>
              <a:t>Be clear and specific about your role in the creation of digital media, departmental items, or group project documentation.</a:t>
            </a:r>
            <a:r>
              <a:rPr lang="en-US" sz="2800" dirty="0"/>
              <a:t> </a:t>
            </a:r>
          </a:p>
          <a:p>
            <a:endParaRPr lang="en-US" sz="2800" dirty="0"/>
          </a:p>
          <a:p>
            <a:r>
              <a:rPr lang="en-US" sz="2800" b="1" dirty="0"/>
              <a:t>Redact names on documents to protect privacy (e.g., student assignments or recommendations, faculty observations, etc.).</a:t>
            </a:r>
            <a:r>
              <a:rPr lang="en-US" sz="2800" dirty="0"/>
              <a:t> </a:t>
            </a:r>
          </a:p>
          <a:p>
            <a:pPr marL="231775" lvl="1" indent="0">
              <a:spcBef>
                <a:spcPts val="1800"/>
              </a:spcBef>
              <a:buNone/>
            </a:pPr>
            <a:endParaRPr lang="en-US" sz="3600" b="1" dirty="0"/>
          </a:p>
        </p:txBody>
      </p:sp>
    </p:spTree>
    <p:extLst>
      <p:ext uri="{BB962C8B-B14F-4D97-AF65-F5344CB8AC3E}">
        <p14:creationId xmlns:p14="http://schemas.microsoft.com/office/powerpoint/2010/main" val="12630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4077"/>
            <a:ext cx="10972800" cy="706780"/>
          </a:xfrm>
        </p:spPr>
        <p:txBody>
          <a:bodyPr>
            <a:noAutofit/>
          </a:bodyPr>
          <a:lstStyle/>
          <a:p>
            <a:r>
              <a:rPr lang="en-US" sz="4000" b="1" dirty="0">
                <a:solidFill>
                  <a:srgbClr val="00B050"/>
                </a:solidFill>
              </a:rPr>
              <a:t>General Documentation Tips</a:t>
            </a:r>
          </a:p>
        </p:txBody>
      </p:sp>
      <p:sp>
        <p:nvSpPr>
          <p:cNvPr id="3" name="Content Placeholder 2"/>
          <p:cNvSpPr>
            <a:spLocks noGrp="1"/>
          </p:cNvSpPr>
          <p:nvPr>
            <p:ph idx="1"/>
          </p:nvPr>
        </p:nvSpPr>
        <p:spPr>
          <a:xfrm>
            <a:off x="1416756" y="1520292"/>
            <a:ext cx="9906001" cy="4493173"/>
          </a:xfrm>
        </p:spPr>
        <p:txBody>
          <a:bodyPr>
            <a:normAutofit/>
          </a:bodyPr>
          <a:lstStyle/>
          <a:p>
            <a:r>
              <a:rPr lang="en-US" sz="2800" b="1" dirty="0"/>
              <a:t>For assessments, provide rubrics, keys, or graded assignments showing the type of feedback given.</a:t>
            </a:r>
            <a:r>
              <a:rPr lang="en-US" sz="2800" dirty="0"/>
              <a:t> </a:t>
            </a:r>
          </a:p>
          <a:p>
            <a:endParaRPr lang="en-US" sz="2800" dirty="0"/>
          </a:p>
          <a:p>
            <a:r>
              <a:rPr lang="en-US" sz="2800" b="1" dirty="0"/>
              <a:t>Choose documents that reflect actual contributions rather than future participation.</a:t>
            </a:r>
            <a:r>
              <a:rPr lang="en-US" sz="2800" dirty="0"/>
              <a:t> </a:t>
            </a:r>
          </a:p>
          <a:p>
            <a:endParaRPr lang="en-US" sz="2800" dirty="0"/>
          </a:p>
          <a:p>
            <a:pPr marL="231775" lvl="1" indent="0">
              <a:spcBef>
                <a:spcPts val="1800"/>
              </a:spcBef>
              <a:buNone/>
            </a:pPr>
            <a:endParaRPr lang="en-US" sz="3600" b="1" dirty="0"/>
          </a:p>
        </p:txBody>
      </p:sp>
    </p:spTree>
    <p:extLst>
      <p:ext uri="{BB962C8B-B14F-4D97-AF65-F5344CB8AC3E}">
        <p14:creationId xmlns:p14="http://schemas.microsoft.com/office/powerpoint/2010/main" val="41950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43388"/>
            <a:ext cx="9905998" cy="1478570"/>
          </a:xfrm>
        </p:spPr>
        <p:txBody>
          <a:bodyPr>
            <a:normAutofit/>
          </a:bodyPr>
          <a:lstStyle/>
          <a:p>
            <a:r>
              <a:rPr lang="en-US" sz="5400" b="1" dirty="0"/>
              <a:t>timing</a:t>
            </a:r>
          </a:p>
        </p:txBody>
      </p:sp>
      <p:sp>
        <p:nvSpPr>
          <p:cNvPr id="3" name="TextBox 2"/>
          <p:cNvSpPr txBox="1"/>
          <p:nvPr/>
        </p:nvSpPr>
        <p:spPr>
          <a:xfrm>
            <a:off x="1417030" y="1821958"/>
            <a:ext cx="9888583" cy="4893647"/>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2800" dirty="0">
                <a:solidFill>
                  <a:srgbClr val="00B050"/>
                </a:solidFill>
              </a:rPr>
              <a:t>Faculty are eligible for promotion after 4 years in current rank.</a:t>
            </a:r>
          </a:p>
          <a:p>
            <a:pPr marL="457200" indent="-457200">
              <a:spcAft>
                <a:spcPts val="1800"/>
              </a:spcAft>
              <a:buFont typeface="Arial" panose="020B0604020202020204" pitchFamily="34" charset="0"/>
              <a:buChar char="•"/>
            </a:pPr>
            <a:r>
              <a:rPr lang="en-US" sz="2800" dirty="0">
                <a:solidFill>
                  <a:srgbClr val="00B050"/>
                </a:solidFill>
              </a:rPr>
              <a:t>Application happens at 3.5 years.</a:t>
            </a:r>
          </a:p>
          <a:p>
            <a:pPr marL="457200" indent="-457200">
              <a:spcAft>
                <a:spcPts val="1800"/>
              </a:spcAft>
              <a:buFont typeface="Arial" panose="020B0604020202020204" pitchFamily="34" charset="0"/>
              <a:buChar char="•"/>
            </a:pPr>
            <a:r>
              <a:rPr lang="en-US" sz="2800" dirty="0">
                <a:solidFill>
                  <a:srgbClr val="00B050"/>
                </a:solidFill>
              </a:rPr>
              <a:t>New TTF </a:t>
            </a:r>
            <a:r>
              <a:rPr lang="en-US" sz="2800" u="sng" dirty="0">
                <a:solidFill>
                  <a:srgbClr val="00B050"/>
                </a:solidFill>
              </a:rPr>
              <a:t>must</a:t>
            </a:r>
            <a:r>
              <a:rPr lang="en-US" sz="2800" dirty="0">
                <a:solidFill>
                  <a:srgbClr val="00B050"/>
                </a:solidFill>
              </a:rPr>
              <a:t> apply for and receive tenure at the 4-year mark to continue employment.  (Extensions are only available for extenuating circumstances but must be applied for before October 1.)</a:t>
            </a:r>
          </a:p>
          <a:p>
            <a:pPr marL="457200" indent="-457200">
              <a:spcAft>
                <a:spcPts val="1800"/>
              </a:spcAft>
              <a:buFont typeface="Arial" panose="020B0604020202020204" pitchFamily="34" charset="0"/>
              <a:buChar char="•"/>
            </a:pPr>
            <a:r>
              <a:rPr lang="en-US" sz="2800" dirty="0">
                <a:solidFill>
                  <a:srgbClr val="00B050"/>
                </a:solidFill>
              </a:rPr>
              <a:t>After the first promotion and/or tenure, faculty may take longer than 4 years if they choose.</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4187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66" y="407011"/>
            <a:ext cx="10363199" cy="1600200"/>
          </a:xfrm>
        </p:spPr>
        <p:txBody>
          <a:bodyPr>
            <a:normAutofit/>
          </a:bodyPr>
          <a:lstStyle/>
          <a:p>
            <a:r>
              <a:rPr lang="en-US" sz="4000" b="1" dirty="0">
                <a:solidFill>
                  <a:srgbClr val="00B050"/>
                </a:solidFill>
              </a:rPr>
              <a:t>Top documentation tip—Be a minimalist!</a:t>
            </a:r>
            <a:br>
              <a:rPr lang="en-US" sz="4000" dirty="0"/>
            </a:br>
            <a:r>
              <a:rPr lang="en-US" sz="4000" dirty="0"/>
              <a:t>					</a:t>
            </a:r>
          </a:p>
        </p:txBody>
      </p:sp>
      <p:sp>
        <p:nvSpPr>
          <p:cNvPr id="4" name="TextBox 3"/>
          <p:cNvSpPr txBox="1"/>
          <p:nvPr/>
        </p:nvSpPr>
        <p:spPr>
          <a:xfrm>
            <a:off x="1442617" y="1595021"/>
            <a:ext cx="9979348" cy="5262979"/>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a:t>Do not add multiple items to document one activity--choose the most effective proof.</a:t>
            </a:r>
            <a:r>
              <a:rPr lang="en-US" sz="2800" dirty="0"/>
              <a:t>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b="1" dirty="0"/>
              <a:t>Provide only a page or two of lengthy documents or large files with lots of graphics.  </a:t>
            </a:r>
            <a:r>
              <a:rPr lang="en-US" sz="2800" dirty="0"/>
              <a:t>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b="1" dirty="0"/>
              <a:t>Be aware that reviewers will not view entire videos or full PowerPoints.</a:t>
            </a:r>
            <a:r>
              <a:rPr lang="en-US" sz="2800" dirty="0"/>
              <a:t>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b="1" dirty="0"/>
              <a:t>Provide </a:t>
            </a:r>
            <a:r>
              <a:rPr lang="en-US" sz="2800" b="1" i="1" dirty="0"/>
              <a:t>representative</a:t>
            </a:r>
            <a:r>
              <a:rPr lang="en-US" sz="2800" b="1" dirty="0"/>
              <a:t> examples of instructional units and other materials instead of multiple examples. </a:t>
            </a:r>
            <a:endParaRPr lang="en-US" sz="2800" dirty="0"/>
          </a:p>
          <a:p>
            <a:pPr>
              <a:spcAft>
                <a:spcPts val="1800"/>
              </a:spcAft>
            </a:pPr>
            <a:endParaRPr lang="en-US" sz="2800" b="1" dirty="0"/>
          </a:p>
        </p:txBody>
      </p:sp>
    </p:spTree>
    <p:extLst>
      <p:ext uri="{BB962C8B-B14F-4D97-AF65-F5344CB8AC3E}">
        <p14:creationId xmlns:p14="http://schemas.microsoft.com/office/powerpoint/2010/main" val="251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38BFA449-4933-478B-B27D-ACCC557FF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id="{F21A37DB-EDD2-4025-A254-7FE5E4C7A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74" name="Rectangle 5">
              <a:extLst>
                <a:ext uri="{FF2B5EF4-FFF2-40B4-BE49-F238E27FC236}">
                  <a16:creationId xmlns:a16="http://schemas.microsoft.com/office/drawing/2014/main" id="{708D40D6-935E-4579-ABE6-A99C7E33FC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5" name="Freeform 6">
              <a:extLst>
                <a:ext uri="{FF2B5EF4-FFF2-40B4-BE49-F238E27FC236}">
                  <a16:creationId xmlns:a16="http://schemas.microsoft.com/office/drawing/2014/main" id="{F9775315-32FD-4BD8-BB73-F51CD2C686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7">
              <a:extLst>
                <a:ext uri="{FF2B5EF4-FFF2-40B4-BE49-F238E27FC236}">
                  <a16:creationId xmlns:a16="http://schemas.microsoft.com/office/drawing/2014/main" id="{336A6870-9B40-41FF-B9F4-A6BA3B2987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Rectangle 8">
              <a:extLst>
                <a:ext uri="{FF2B5EF4-FFF2-40B4-BE49-F238E27FC236}">
                  <a16:creationId xmlns:a16="http://schemas.microsoft.com/office/drawing/2014/main" id="{C710122E-DD96-4794-A7E0-04B497DA5D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8" name="Freeform 9">
              <a:extLst>
                <a:ext uri="{FF2B5EF4-FFF2-40B4-BE49-F238E27FC236}">
                  <a16:creationId xmlns:a16="http://schemas.microsoft.com/office/drawing/2014/main" id="{4F4CBCBE-E77B-4F77-A0FC-8E53E82227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0">
              <a:extLst>
                <a:ext uri="{FF2B5EF4-FFF2-40B4-BE49-F238E27FC236}">
                  <a16:creationId xmlns:a16="http://schemas.microsoft.com/office/drawing/2014/main" id="{3AADEE32-46BC-4B55-9FB4-EC09FF4B7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11">
              <a:extLst>
                <a:ext uri="{FF2B5EF4-FFF2-40B4-BE49-F238E27FC236}">
                  <a16:creationId xmlns:a16="http://schemas.microsoft.com/office/drawing/2014/main" id="{49C2E1A9-8937-452C-B9FC-E73592881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2">
              <a:extLst>
                <a:ext uri="{FF2B5EF4-FFF2-40B4-BE49-F238E27FC236}">
                  <a16:creationId xmlns:a16="http://schemas.microsoft.com/office/drawing/2014/main" id="{52F0D79A-B92A-42F1-9DC4-3768BB84C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3">
              <a:extLst>
                <a:ext uri="{FF2B5EF4-FFF2-40B4-BE49-F238E27FC236}">
                  <a16:creationId xmlns:a16="http://schemas.microsoft.com/office/drawing/2014/main" id="{DF9A7FE6-2AA9-4245-A3FD-2B1E9B41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4">
              <a:extLst>
                <a:ext uri="{FF2B5EF4-FFF2-40B4-BE49-F238E27FC236}">
                  <a16:creationId xmlns:a16="http://schemas.microsoft.com/office/drawing/2014/main" id="{5DBCDEBC-5990-40B3-B01F-0901475F5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5">
              <a:extLst>
                <a:ext uri="{FF2B5EF4-FFF2-40B4-BE49-F238E27FC236}">
                  <a16:creationId xmlns:a16="http://schemas.microsoft.com/office/drawing/2014/main" id="{4F679A7F-49B5-4FB8-8861-39C0B1A780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6">
              <a:extLst>
                <a:ext uri="{FF2B5EF4-FFF2-40B4-BE49-F238E27FC236}">
                  <a16:creationId xmlns:a16="http://schemas.microsoft.com/office/drawing/2014/main" id="{25A941BD-9824-47D0-835E-824412568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17">
              <a:extLst>
                <a:ext uri="{FF2B5EF4-FFF2-40B4-BE49-F238E27FC236}">
                  <a16:creationId xmlns:a16="http://schemas.microsoft.com/office/drawing/2014/main" id="{9788DF14-5749-40F7-9AFC-400AB2F61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18">
              <a:extLst>
                <a:ext uri="{FF2B5EF4-FFF2-40B4-BE49-F238E27FC236}">
                  <a16:creationId xmlns:a16="http://schemas.microsoft.com/office/drawing/2014/main" id="{E1032387-9F5C-4637-A5BC-43C8FDFF3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19">
              <a:extLst>
                <a:ext uri="{FF2B5EF4-FFF2-40B4-BE49-F238E27FC236}">
                  <a16:creationId xmlns:a16="http://schemas.microsoft.com/office/drawing/2014/main" id="{E0AE6232-915A-4EDB-BC6C-546E772D2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0">
              <a:extLst>
                <a:ext uri="{FF2B5EF4-FFF2-40B4-BE49-F238E27FC236}">
                  <a16:creationId xmlns:a16="http://schemas.microsoft.com/office/drawing/2014/main" id="{4B47A13E-CFFB-493F-8C53-266B8A9D14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21">
              <a:extLst>
                <a:ext uri="{FF2B5EF4-FFF2-40B4-BE49-F238E27FC236}">
                  <a16:creationId xmlns:a16="http://schemas.microsoft.com/office/drawing/2014/main" id="{CFD722CE-8752-4A08-B23F-764AB47DDA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2">
              <a:extLst>
                <a:ext uri="{FF2B5EF4-FFF2-40B4-BE49-F238E27FC236}">
                  <a16:creationId xmlns:a16="http://schemas.microsoft.com/office/drawing/2014/main" id="{042C13BD-E9AE-4C85-B32E-8913F9B27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3">
              <a:extLst>
                <a:ext uri="{FF2B5EF4-FFF2-40B4-BE49-F238E27FC236}">
                  <a16:creationId xmlns:a16="http://schemas.microsoft.com/office/drawing/2014/main" id="{4598BDC2-ABB1-475A-89A7-29713D01C8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4">
              <a:extLst>
                <a:ext uri="{FF2B5EF4-FFF2-40B4-BE49-F238E27FC236}">
                  <a16:creationId xmlns:a16="http://schemas.microsoft.com/office/drawing/2014/main" id="{2B080B8C-F78B-4171-A1BC-CA5BE0F56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5">
              <a:extLst>
                <a:ext uri="{FF2B5EF4-FFF2-40B4-BE49-F238E27FC236}">
                  <a16:creationId xmlns:a16="http://schemas.microsoft.com/office/drawing/2014/main" id="{71741891-D8A9-46B8-B264-5459DCF9E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6">
              <a:extLst>
                <a:ext uri="{FF2B5EF4-FFF2-40B4-BE49-F238E27FC236}">
                  <a16:creationId xmlns:a16="http://schemas.microsoft.com/office/drawing/2014/main" id="{A109E82B-1D08-4B6E-9B6C-FE2EC6D53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27">
              <a:extLst>
                <a:ext uri="{FF2B5EF4-FFF2-40B4-BE49-F238E27FC236}">
                  <a16:creationId xmlns:a16="http://schemas.microsoft.com/office/drawing/2014/main" id="{F35E73B8-CFFA-479A-9DE0-5300299D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28">
              <a:extLst>
                <a:ext uri="{FF2B5EF4-FFF2-40B4-BE49-F238E27FC236}">
                  <a16:creationId xmlns:a16="http://schemas.microsoft.com/office/drawing/2014/main" id="{B0B910CE-9CED-4630-9203-347D1B6D1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29">
              <a:extLst>
                <a:ext uri="{FF2B5EF4-FFF2-40B4-BE49-F238E27FC236}">
                  <a16:creationId xmlns:a16="http://schemas.microsoft.com/office/drawing/2014/main" id="{D06A4D8D-E038-4ED6-9E80-4E91BA84A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30">
              <a:extLst>
                <a:ext uri="{FF2B5EF4-FFF2-40B4-BE49-F238E27FC236}">
                  <a16:creationId xmlns:a16="http://schemas.microsoft.com/office/drawing/2014/main" id="{5EC8C817-4C9E-45E8-B74C-729F1C3FB0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31">
              <a:extLst>
                <a:ext uri="{FF2B5EF4-FFF2-40B4-BE49-F238E27FC236}">
                  <a16:creationId xmlns:a16="http://schemas.microsoft.com/office/drawing/2014/main" id="{226556E8-E6A7-4D81-9C6C-A69A8B611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2">
              <a:extLst>
                <a:ext uri="{FF2B5EF4-FFF2-40B4-BE49-F238E27FC236}">
                  <a16:creationId xmlns:a16="http://schemas.microsoft.com/office/drawing/2014/main" id="{BF75F646-19BF-4436-97C0-BE3EBEEF9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Rectangle 33">
              <a:extLst>
                <a:ext uri="{FF2B5EF4-FFF2-40B4-BE49-F238E27FC236}">
                  <a16:creationId xmlns:a16="http://schemas.microsoft.com/office/drawing/2014/main" id="{222B076E-642A-4E93-8143-3A8D8897532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3" name="Freeform 34">
              <a:extLst>
                <a:ext uri="{FF2B5EF4-FFF2-40B4-BE49-F238E27FC236}">
                  <a16:creationId xmlns:a16="http://schemas.microsoft.com/office/drawing/2014/main" id="{569DC54F-1DCD-40F9-B756-A79C3170C2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35">
              <a:extLst>
                <a:ext uri="{FF2B5EF4-FFF2-40B4-BE49-F238E27FC236}">
                  <a16:creationId xmlns:a16="http://schemas.microsoft.com/office/drawing/2014/main" id="{D6F49EF9-430E-4A1B-9A18-6C247E71E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36">
              <a:extLst>
                <a:ext uri="{FF2B5EF4-FFF2-40B4-BE49-F238E27FC236}">
                  <a16:creationId xmlns:a16="http://schemas.microsoft.com/office/drawing/2014/main" id="{C94C2930-C094-4CF9-8449-60C7BAE98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37">
              <a:extLst>
                <a:ext uri="{FF2B5EF4-FFF2-40B4-BE49-F238E27FC236}">
                  <a16:creationId xmlns:a16="http://schemas.microsoft.com/office/drawing/2014/main" id="{B4FF864C-97F2-40BD-95D1-E47527BCB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38">
              <a:extLst>
                <a:ext uri="{FF2B5EF4-FFF2-40B4-BE49-F238E27FC236}">
                  <a16:creationId xmlns:a16="http://schemas.microsoft.com/office/drawing/2014/main" id="{E8804833-F6BB-4F88-BA24-F59429C71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39">
              <a:extLst>
                <a:ext uri="{FF2B5EF4-FFF2-40B4-BE49-F238E27FC236}">
                  <a16:creationId xmlns:a16="http://schemas.microsoft.com/office/drawing/2014/main" id="{29A4A3B0-4E15-432A-92DB-7B9E5760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0">
              <a:extLst>
                <a:ext uri="{FF2B5EF4-FFF2-40B4-BE49-F238E27FC236}">
                  <a16:creationId xmlns:a16="http://schemas.microsoft.com/office/drawing/2014/main" id="{3CAB34B1-2BFA-44A9-AC3E-D300B30B7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41">
              <a:extLst>
                <a:ext uri="{FF2B5EF4-FFF2-40B4-BE49-F238E27FC236}">
                  <a16:creationId xmlns:a16="http://schemas.microsoft.com/office/drawing/2014/main" id="{F92527C9-EADB-4C47-BA6A-E70AC9FEC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42">
              <a:extLst>
                <a:ext uri="{FF2B5EF4-FFF2-40B4-BE49-F238E27FC236}">
                  <a16:creationId xmlns:a16="http://schemas.microsoft.com/office/drawing/2014/main" id="{B9808241-C113-44CB-810B-CCBA18955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43">
              <a:extLst>
                <a:ext uri="{FF2B5EF4-FFF2-40B4-BE49-F238E27FC236}">
                  <a16:creationId xmlns:a16="http://schemas.microsoft.com/office/drawing/2014/main" id="{67AEC938-B302-4DA0-9A63-39F2BC34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4">
              <a:extLst>
                <a:ext uri="{FF2B5EF4-FFF2-40B4-BE49-F238E27FC236}">
                  <a16:creationId xmlns:a16="http://schemas.microsoft.com/office/drawing/2014/main" id="{4A1D4FCF-06B8-4AD3-A750-2B6C298C2E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Rectangle 45">
              <a:extLst>
                <a:ext uri="{FF2B5EF4-FFF2-40B4-BE49-F238E27FC236}">
                  <a16:creationId xmlns:a16="http://schemas.microsoft.com/office/drawing/2014/main" id="{B99F5A7E-1A7F-43C2-AC7A-A1B877D0ADE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5" name="Freeform 46">
              <a:extLst>
                <a:ext uri="{FF2B5EF4-FFF2-40B4-BE49-F238E27FC236}">
                  <a16:creationId xmlns:a16="http://schemas.microsoft.com/office/drawing/2014/main" id="{5B2DDAA2-7B26-47EF-B7D6-B00B653B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47">
              <a:extLst>
                <a:ext uri="{FF2B5EF4-FFF2-40B4-BE49-F238E27FC236}">
                  <a16:creationId xmlns:a16="http://schemas.microsoft.com/office/drawing/2014/main" id="{7050BAA0-A0C9-4670-B76F-CC87679BC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48">
              <a:extLst>
                <a:ext uri="{FF2B5EF4-FFF2-40B4-BE49-F238E27FC236}">
                  <a16:creationId xmlns:a16="http://schemas.microsoft.com/office/drawing/2014/main" id="{296F765D-D9A6-4D73-88D8-0DCC5012B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49">
              <a:extLst>
                <a:ext uri="{FF2B5EF4-FFF2-40B4-BE49-F238E27FC236}">
                  <a16:creationId xmlns:a16="http://schemas.microsoft.com/office/drawing/2014/main" id="{30C0F78F-AC50-4DFA-B5A8-A68422EC0B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50">
              <a:extLst>
                <a:ext uri="{FF2B5EF4-FFF2-40B4-BE49-F238E27FC236}">
                  <a16:creationId xmlns:a16="http://schemas.microsoft.com/office/drawing/2014/main" id="{E8AD708C-6C0A-458D-A623-7669B91786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51">
              <a:extLst>
                <a:ext uri="{FF2B5EF4-FFF2-40B4-BE49-F238E27FC236}">
                  <a16:creationId xmlns:a16="http://schemas.microsoft.com/office/drawing/2014/main" id="{2F29497E-2528-4481-99BB-8336C16E4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2">
              <a:extLst>
                <a:ext uri="{FF2B5EF4-FFF2-40B4-BE49-F238E27FC236}">
                  <a16:creationId xmlns:a16="http://schemas.microsoft.com/office/drawing/2014/main" id="{30DD109A-0A1F-4554-A865-B1062C525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3">
              <a:extLst>
                <a:ext uri="{FF2B5EF4-FFF2-40B4-BE49-F238E27FC236}">
                  <a16:creationId xmlns:a16="http://schemas.microsoft.com/office/drawing/2014/main" id="{39A1957F-65F0-4D6E-9F75-09614FFAC4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4">
              <a:extLst>
                <a:ext uri="{FF2B5EF4-FFF2-40B4-BE49-F238E27FC236}">
                  <a16:creationId xmlns:a16="http://schemas.microsoft.com/office/drawing/2014/main" id="{B4F4BB93-11B2-400C-9549-C7FB7BF71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5">
              <a:extLst>
                <a:ext uri="{FF2B5EF4-FFF2-40B4-BE49-F238E27FC236}">
                  <a16:creationId xmlns:a16="http://schemas.microsoft.com/office/drawing/2014/main" id="{04B086A3-C06F-4862-A8A0-DB01FF3DD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56">
              <a:extLst>
                <a:ext uri="{FF2B5EF4-FFF2-40B4-BE49-F238E27FC236}">
                  <a16:creationId xmlns:a16="http://schemas.microsoft.com/office/drawing/2014/main" id="{9202F0E1-86CF-4652-AA29-E284146476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57">
              <a:extLst>
                <a:ext uri="{FF2B5EF4-FFF2-40B4-BE49-F238E27FC236}">
                  <a16:creationId xmlns:a16="http://schemas.microsoft.com/office/drawing/2014/main" id="{8887D0AB-0624-47E1-906E-6686FA7DE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58">
              <a:extLst>
                <a:ext uri="{FF2B5EF4-FFF2-40B4-BE49-F238E27FC236}">
                  <a16:creationId xmlns:a16="http://schemas.microsoft.com/office/drawing/2014/main" id="{F54439EF-914B-4744-A1D7-FBD89813C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29" name="Group 128">
            <a:extLst>
              <a:ext uri="{FF2B5EF4-FFF2-40B4-BE49-F238E27FC236}">
                <a16:creationId xmlns:a16="http://schemas.microsoft.com/office/drawing/2014/main" id="{4D50C3BF-4EC6-4075-8C5A-BB4D93669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0" name="Rectangle 129">
              <a:extLst>
                <a:ext uri="{FF2B5EF4-FFF2-40B4-BE49-F238E27FC236}">
                  <a16:creationId xmlns:a16="http://schemas.microsoft.com/office/drawing/2014/main" id="{AAD5EEF9-647D-437D-909D-552158996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
              <a:extLst>
                <a:ext uri="{FF2B5EF4-FFF2-40B4-BE49-F238E27FC236}">
                  <a16:creationId xmlns:a16="http://schemas.microsoft.com/office/drawing/2014/main" id="{AD572E06-C69D-4C73-907F-E960818C982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p:cNvSpPr>
            <a:spLocks noGrp="1"/>
          </p:cNvSpPr>
          <p:nvPr>
            <p:ph type="title"/>
          </p:nvPr>
        </p:nvSpPr>
        <p:spPr>
          <a:xfrm>
            <a:off x="5270066" y="1122363"/>
            <a:ext cx="5397933" cy="2387600"/>
          </a:xfrm>
        </p:spPr>
        <p:txBody>
          <a:bodyPr vert="horz" lIns="91440" tIns="45720" rIns="91440" bIns="45720" rtlCol="0" anchor="b">
            <a:normAutofit/>
          </a:bodyPr>
          <a:lstStyle/>
          <a:p>
            <a:r>
              <a:rPr lang="en-US" sz="4800" b="1"/>
              <a:t>Preparing the portfolio</a:t>
            </a:r>
          </a:p>
        </p:txBody>
      </p:sp>
      <p:pic>
        <p:nvPicPr>
          <p:cNvPr id="1026" name="Picture 2" descr="pile of printing papers">
            <a:extLst>
              <a:ext uri="{FF2B5EF4-FFF2-40B4-BE49-F238E27FC236}">
                <a16:creationId xmlns:a16="http://schemas.microsoft.com/office/drawing/2014/main" id="{DAF1262A-9E30-4B50-9B38-3A875A3FA8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8" r="2" b="2"/>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oup 132">
            <a:extLst>
              <a:ext uri="{FF2B5EF4-FFF2-40B4-BE49-F238E27FC236}">
                <a16:creationId xmlns:a16="http://schemas.microsoft.com/office/drawing/2014/main" id="{5C427DC4-D0C8-4AD1-971C-C179999E4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34" name="Rectangle 5">
              <a:extLst>
                <a:ext uri="{FF2B5EF4-FFF2-40B4-BE49-F238E27FC236}">
                  <a16:creationId xmlns:a16="http://schemas.microsoft.com/office/drawing/2014/main" id="{11827C78-913D-484C-8C41-03DA3142522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5" name="Freeform 6">
              <a:extLst>
                <a:ext uri="{FF2B5EF4-FFF2-40B4-BE49-F238E27FC236}">
                  <a16:creationId xmlns:a16="http://schemas.microsoft.com/office/drawing/2014/main" id="{B6F8B17C-D826-4328-938A-3EA29923DD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7">
              <a:extLst>
                <a:ext uri="{FF2B5EF4-FFF2-40B4-BE49-F238E27FC236}">
                  <a16:creationId xmlns:a16="http://schemas.microsoft.com/office/drawing/2014/main" id="{39D88DB7-6249-4F7B-BE6A-FCC6D49786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Rectangle 8">
              <a:extLst>
                <a:ext uri="{FF2B5EF4-FFF2-40B4-BE49-F238E27FC236}">
                  <a16:creationId xmlns:a16="http://schemas.microsoft.com/office/drawing/2014/main" id="{756D5198-7167-4B16-AB98-5B4E36925F4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8" name="Freeform 9">
              <a:extLst>
                <a:ext uri="{FF2B5EF4-FFF2-40B4-BE49-F238E27FC236}">
                  <a16:creationId xmlns:a16="http://schemas.microsoft.com/office/drawing/2014/main" id="{DA8DAFD5-0534-4B77-9BDA-835065CBA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10">
              <a:extLst>
                <a:ext uri="{FF2B5EF4-FFF2-40B4-BE49-F238E27FC236}">
                  <a16:creationId xmlns:a16="http://schemas.microsoft.com/office/drawing/2014/main" id="{7CA8B15F-CF03-4D11-8AEC-82E80157B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Freeform 11">
              <a:extLst>
                <a:ext uri="{FF2B5EF4-FFF2-40B4-BE49-F238E27FC236}">
                  <a16:creationId xmlns:a16="http://schemas.microsoft.com/office/drawing/2014/main" id="{459FF9F8-7A9B-4AA7-A132-383AF3485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1" name="Freeform 12">
              <a:extLst>
                <a:ext uri="{FF2B5EF4-FFF2-40B4-BE49-F238E27FC236}">
                  <a16:creationId xmlns:a16="http://schemas.microsoft.com/office/drawing/2014/main" id="{CBA02FB8-E42C-45DA-AAF7-3397620DAD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2" name="Freeform 13">
              <a:extLst>
                <a:ext uri="{FF2B5EF4-FFF2-40B4-BE49-F238E27FC236}">
                  <a16:creationId xmlns:a16="http://schemas.microsoft.com/office/drawing/2014/main" id="{9929394A-93E2-4CC7-BE87-C83F6A8E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3" name="Freeform 14">
              <a:extLst>
                <a:ext uri="{FF2B5EF4-FFF2-40B4-BE49-F238E27FC236}">
                  <a16:creationId xmlns:a16="http://schemas.microsoft.com/office/drawing/2014/main" id="{0D9C5509-FF48-4A4B-93E5-54BB49A4A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4" name="Freeform 15">
              <a:extLst>
                <a:ext uri="{FF2B5EF4-FFF2-40B4-BE49-F238E27FC236}">
                  <a16:creationId xmlns:a16="http://schemas.microsoft.com/office/drawing/2014/main" id="{8D8D120B-EEA9-48FD-8996-23C6C46E1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5" name="Freeform 16">
              <a:extLst>
                <a:ext uri="{FF2B5EF4-FFF2-40B4-BE49-F238E27FC236}">
                  <a16:creationId xmlns:a16="http://schemas.microsoft.com/office/drawing/2014/main" id="{3C6F42D5-B202-46C6-8515-D98407842B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6" name="Freeform 17">
              <a:extLst>
                <a:ext uri="{FF2B5EF4-FFF2-40B4-BE49-F238E27FC236}">
                  <a16:creationId xmlns:a16="http://schemas.microsoft.com/office/drawing/2014/main" id="{63970DAE-ED0B-4C16-A738-7D472097C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7" name="Freeform 18">
              <a:extLst>
                <a:ext uri="{FF2B5EF4-FFF2-40B4-BE49-F238E27FC236}">
                  <a16:creationId xmlns:a16="http://schemas.microsoft.com/office/drawing/2014/main" id="{3057B46C-1C3D-49B0-BFA0-F8C5242339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8" name="Freeform 19">
              <a:extLst>
                <a:ext uri="{FF2B5EF4-FFF2-40B4-BE49-F238E27FC236}">
                  <a16:creationId xmlns:a16="http://schemas.microsoft.com/office/drawing/2014/main" id="{48CF20C5-3838-4173-A8B8-B2F2C98F1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9" name="Freeform 20">
              <a:extLst>
                <a:ext uri="{FF2B5EF4-FFF2-40B4-BE49-F238E27FC236}">
                  <a16:creationId xmlns:a16="http://schemas.microsoft.com/office/drawing/2014/main" id="{ECE30E10-7578-4E62-ACBF-10C479060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0" name="Freeform 21">
              <a:extLst>
                <a:ext uri="{FF2B5EF4-FFF2-40B4-BE49-F238E27FC236}">
                  <a16:creationId xmlns:a16="http://schemas.microsoft.com/office/drawing/2014/main" id="{944967BD-A875-4678-99F4-7F57BB00D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1" name="Freeform 22">
              <a:extLst>
                <a:ext uri="{FF2B5EF4-FFF2-40B4-BE49-F238E27FC236}">
                  <a16:creationId xmlns:a16="http://schemas.microsoft.com/office/drawing/2014/main" id="{39B8890D-782F-4441-99F8-24D555ADB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2" name="Freeform 23">
              <a:extLst>
                <a:ext uri="{FF2B5EF4-FFF2-40B4-BE49-F238E27FC236}">
                  <a16:creationId xmlns:a16="http://schemas.microsoft.com/office/drawing/2014/main" id="{BD2843C9-86AC-4823-8D89-66B62F94E2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3" name="Freeform 24">
              <a:extLst>
                <a:ext uri="{FF2B5EF4-FFF2-40B4-BE49-F238E27FC236}">
                  <a16:creationId xmlns:a16="http://schemas.microsoft.com/office/drawing/2014/main" id="{1B519EA3-915E-4EAD-A40F-32168E8E1F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4" name="Freeform 25">
              <a:extLst>
                <a:ext uri="{FF2B5EF4-FFF2-40B4-BE49-F238E27FC236}">
                  <a16:creationId xmlns:a16="http://schemas.microsoft.com/office/drawing/2014/main" id="{7A321902-1E1D-4964-AF8F-D133DEA58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5" name="Freeform 26">
              <a:extLst>
                <a:ext uri="{FF2B5EF4-FFF2-40B4-BE49-F238E27FC236}">
                  <a16:creationId xmlns:a16="http://schemas.microsoft.com/office/drawing/2014/main" id="{112E54C4-91A4-40EC-9182-578C6684F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6" name="Freeform 27">
              <a:extLst>
                <a:ext uri="{FF2B5EF4-FFF2-40B4-BE49-F238E27FC236}">
                  <a16:creationId xmlns:a16="http://schemas.microsoft.com/office/drawing/2014/main" id="{8FA627D4-711B-43E1-956F-E83777F1E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7" name="Freeform 28">
              <a:extLst>
                <a:ext uri="{FF2B5EF4-FFF2-40B4-BE49-F238E27FC236}">
                  <a16:creationId xmlns:a16="http://schemas.microsoft.com/office/drawing/2014/main" id="{A52861B4-1F11-4F96-B2C6-6CF1ABF3EA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8" name="Freeform 29">
              <a:extLst>
                <a:ext uri="{FF2B5EF4-FFF2-40B4-BE49-F238E27FC236}">
                  <a16:creationId xmlns:a16="http://schemas.microsoft.com/office/drawing/2014/main" id="{8B08E382-69A6-4F49-B9D0-30282ABF2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9" name="Freeform 30">
              <a:extLst>
                <a:ext uri="{FF2B5EF4-FFF2-40B4-BE49-F238E27FC236}">
                  <a16:creationId xmlns:a16="http://schemas.microsoft.com/office/drawing/2014/main" id="{C90814EC-520D-44F5-86DC-EC86DC654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0" name="Freeform 31">
              <a:extLst>
                <a:ext uri="{FF2B5EF4-FFF2-40B4-BE49-F238E27FC236}">
                  <a16:creationId xmlns:a16="http://schemas.microsoft.com/office/drawing/2014/main" id="{F912B22F-31DB-46D6-8E4E-54EBED6B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1" name="Freeform 32">
              <a:extLst>
                <a:ext uri="{FF2B5EF4-FFF2-40B4-BE49-F238E27FC236}">
                  <a16:creationId xmlns:a16="http://schemas.microsoft.com/office/drawing/2014/main" id="{051A22F2-66B3-4FF2-89BD-CD02C2681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2" name="Rectangle 33">
              <a:extLst>
                <a:ext uri="{FF2B5EF4-FFF2-40B4-BE49-F238E27FC236}">
                  <a16:creationId xmlns:a16="http://schemas.microsoft.com/office/drawing/2014/main" id="{4C2C276D-BE72-4024-971D-6777F9524CB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3" name="Freeform 34">
              <a:extLst>
                <a:ext uri="{FF2B5EF4-FFF2-40B4-BE49-F238E27FC236}">
                  <a16:creationId xmlns:a16="http://schemas.microsoft.com/office/drawing/2014/main" id="{6AFDDC6B-3AFC-48D7-95CF-5FBB511D8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4" name="Freeform 35">
              <a:extLst>
                <a:ext uri="{FF2B5EF4-FFF2-40B4-BE49-F238E27FC236}">
                  <a16:creationId xmlns:a16="http://schemas.microsoft.com/office/drawing/2014/main" id="{FFAA444D-5CF5-4864-A37F-A111C8FF8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5" name="Freeform 36">
              <a:extLst>
                <a:ext uri="{FF2B5EF4-FFF2-40B4-BE49-F238E27FC236}">
                  <a16:creationId xmlns:a16="http://schemas.microsoft.com/office/drawing/2014/main" id="{5FF79462-E4F2-48A6-A56D-0D6025638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6" name="Freeform 37">
              <a:extLst>
                <a:ext uri="{FF2B5EF4-FFF2-40B4-BE49-F238E27FC236}">
                  <a16:creationId xmlns:a16="http://schemas.microsoft.com/office/drawing/2014/main" id="{966D2CEE-D08F-46BC-B14C-93765B5B5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7" name="Freeform 38">
              <a:extLst>
                <a:ext uri="{FF2B5EF4-FFF2-40B4-BE49-F238E27FC236}">
                  <a16:creationId xmlns:a16="http://schemas.microsoft.com/office/drawing/2014/main" id="{599A4AD6-C27F-4336-9E88-8C647A23C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8" name="Freeform 39">
              <a:extLst>
                <a:ext uri="{FF2B5EF4-FFF2-40B4-BE49-F238E27FC236}">
                  <a16:creationId xmlns:a16="http://schemas.microsoft.com/office/drawing/2014/main" id="{44DF8341-5042-4DC0-BAEF-E3D91FF7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9" name="Freeform 40">
              <a:extLst>
                <a:ext uri="{FF2B5EF4-FFF2-40B4-BE49-F238E27FC236}">
                  <a16:creationId xmlns:a16="http://schemas.microsoft.com/office/drawing/2014/main" id="{71762CC7-CB05-40DA-A00C-4E2E2480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0" name="Freeform 41">
              <a:extLst>
                <a:ext uri="{FF2B5EF4-FFF2-40B4-BE49-F238E27FC236}">
                  <a16:creationId xmlns:a16="http://schemas.microsoft.com/office/drawing/2014/main" id="{4F9045FC-8914-48C8-A36C-AAA35E3F4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1" name="Freeform 42">
              <a:extLst>
                <a:ext uri="{FF2B5EF4-FFF2-40B4-BE49-F238E27FC236}">
                  <a16:creationId xmlns:a16="http://schemas.microsoft.com/office/drawing/2014/main" id="{2B8DF617-2AF1-45FE-A0B8-E36B9580A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2" name="Freeform 43">
              <a:extLst>
                <a:ext uri="{FF2B5EF4-FFF2-40B4-BE49-F238E27FC236}">
                  <a16:creationId xmlns:a16="http://schemas.microsoft.com/office/drawing/2014/main" id="{492D7FF8-46B6-4679-9439-2057238D5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3" name="Freeform 44">
              <a:extLst>
                <a:ext uri="{FF2B5EF4-FFF2-40B4-BE49-F238E27FC236}">
                  <a16:creationId xmlns:a16="http://schemas.microsoft.com/office/drawing/2014/main" id="{33DDE513-207C-49C7-BF67-7526AAAA15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4" name="Rectangle 45">
              <a:extLst>
                <a:ext uri="{FF2B5EF4-FFF2-40B4-BE49-F238E27FC236}">
                  <a16:creationId xmlns:a16="http://schemas.microsoft.com/office/drawing/2014/main" id="{ABEE1802-DF83-4775-831C-512B9B0B15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75" name="Freeform 46">
              <a:extLst>
                <a:ext uri="{FF2B5EF4-FFF2-40B4-BE49-F238E27FC236}">
                  <a16:creationId xmlns:a16="http://schemas.microsoft.com/office/drawing/2014/main" id="{3882C4EF-F620-4972-8FB9-B856D2B6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6" name="Freeform 47">
              <a:extLst>
                <a:ext uri="{FF2B5EF4-FFF2-40B4-BE49-F238E27FC236}">
                  <a16:creationId xmlns:a16="http://schemas.microsoft.com/office/drawing/2014/main" id="{531F85E7-F63E-4D39-8088-8195AD2274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7" name="Freeform 48">
              <a:extLst>
                <a:ext uri="{FF2B5EF4-FFF2-40B4-BE49-F238E27FC236}">
                  <a16:creationId xmlns:a16="http://schemas.microsoft.com/office/drawing/2014/main" id="{9ADD32DD-B096-4677-80F8-B92AA01E6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8" name="Freeform 49">
              <a:extLst>
                <a:ext uri="{FF2B5EF4-FFF2-40B4-BE49-F238E27FC236}">
                  <a16:creationId xmlns:a16="http://schemas.microsoft.com/office/drawing/2014/main" id="{9F1863D8-139F-4C40-BF00-40B6EA0F30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9" name="Freeform 50">
              <a:extLst>
                <a:ext uri="{FF2B5EF4-FFF2-40B4-BE49-F238E27FC236}">
                  <a16:creationId xmlns:a16="http://schemas.microsoft.com/office/drawing/2014/main" id="{41C88777-539F-4497-8ACD-DB5EB48C8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0" name="Freeform 51">
              <a:extLst>
                <a:ext uri="{FF2B5EF4-FFF2-40B4-BE49-F238E27FC236}">
                  <a16:creationId xmlns:a16="http://schemas.microsoft.com/office/drawing/2014/main" id="{502CEC28-4F28-4576-B919-7262CCC1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1" name="Freeform 52">
              <a:extLst>
                <a:ext uri="{FF2B5EF4-FFF2-40B4-BE49-F238E27FC236}">
                  <a16:creationId xmlns:a16="http://schemas.microsoft.com/office/drawing/2014/main" id="{C9E5198A-7C53-4D62-BA3D-A3AC6FD0F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2" name="Freeform 53">
              <a:extLst>
                <a:ext uri="{FF2B5EF4-FFF2-40B4-BE49-F238E27FC236}">
                  <a16:creationId xmlns:a16="http://schemas.microsoft.com/office/drawing/2014/main" id="{E9A854AB-3F74-4287-87DC-AF5A568859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3" name="Freeform 54">
              <a:extLst>
                <a:ext uri="{FF2B5EF4-FFF2-40B4-BE49-F238E27FC236}">
                  <a16:creationId xmlns:a16="http://schemas.microsoft.com/office/drawing/2014/main" id="{4AB0057E-B3A6-4026-9957-95F85AEE5C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4" name="Freeform 55">
              <a:extLst>
                <a:ext uri="{FF2B5EF4-FFF2-40B4-BE49-F238E27FC236}">
                  <a16:creationId xmlns:a16="http://schemas.microsoft.com/office/drawing/2014/main" id="{3EE41E05-F297-4026-836E-28493C070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5" name="Freeform 56">
              <a:extLst>
                <a:ext uri="{FF2B5EF4-FFF2-40B4-BE49-F238E27FC236}">
                  <a16:creationId xmlns:a16="http://schemas.microsoft.com/office/drawing/2014/main" id="{C92C5E3B-704D-4F3E-8093-7CA684C41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6" name="Freeform 57">
              <a:extLst>
                <a:ext uri="{FF2B5EF4-FFF2-40B4-BE49-F238E27FC236}">
                  <a16:creationId xmlns:a16="http://schemas.microsoft.com/office/drawing/2014/main" id="{825CD6F0-AF7C-4FF4-97CB-67456D1D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7" name="Freeform 58">
              <a:extLst>
                <a:ext uri="{FF2B5EF4-FFF2-40B4-BE49-F238E27FC236}">
                  <a16:creationId xmlns:a16="http://schemas.microsoft.com/office/drawing/2014/main" id="{C4DD64A4-C034-4789-BB5E-F569044A3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89" name="Group 188">
            <a:extLst>
              <a:ext uri="{FF2B5EF4-FFF2-40B4-BE49-F238E27FC236}">
                <a16:creationId xmlns:a16="http://schemas.microsoft.com/office/drawing/2014/main" id="{B683E0DB-6F21-4C3E-8305-9450FD8D6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0" name="Freeform 32">
              <a:extLst>
                <a:ext uri="{FF2B5EF4-FFF2-40B4-BE49-F238E27FC236}">
                  <a16:creationId xmlns:a16="http://schemas.microsoft.com/office/drawing/2014/main" id="{F0A05D6A-7B96-4CC8-AE3F-7FD9D8AD9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1" name="Freeform 33">
              <a:extLst>
                <a:ext uri="{FF2B5EF4-FFF2-40B4-BE49-F238E27FC236}">
                  <a16:creationId xmlns:a16="http://schemas.microsoft.com/office/drawing/2014/main" id="{5D804E2E-555D-4400-AF17-C855839CB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2" name="Freeform 34">
              <a:extLst>
                <a:ext uri="{FF2B5EF4-FFF2-40B4-BE49-F238E27FC236}">
                  <a16:creationId xmlns:a16="http://schemas.microsoft.com/office/drawing/2014/main" id="{18D98775-8A76-44FB-B847-48847A7B51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3" name="Freeform 35">
              <a:extLst>
                <a:ext uri="{FF2B5EF4-FFF2-40B4-BE49-F238E27FC236}">
                  <a16:creationId xmlns:a16="http://schemas.microsoft.com/office/drawing/2014/main" id="{81718D4D-D78C-49F6-A8D0-9BFA8281A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4" name="Freeform 36">
              <a:extLst>
                <a:ext uri="{FF2B5EF4-FFF2-40B4-BE49-F238E27FC236}">
                  <a16:creationId xmlns:a16="http://schemas.microsoft.com/office/drawing/2014/main" id="{77635061-C105-40C2-B344-85AFF348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5" name="Freeform 37">
              <a:extLst>
                <a:ext uri="{FF2B5EF4-FFF2-40B4-BE49-F238E27FC236}">
                  <a16:creationId xmlns:a16="http://schemas.microsoft.com/office/drawing/2014/main" id="{8AC7657B-8096-43B1-8064-66D26AD3E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6" name="Freeform 38">
              <a:extLst>
                <a:ext uri="{FF2B5EF4-FFF2-40B4-BE49-F238E27FC236}">
                  <a16:creationId xmlns:a16="http://schemas.microsoft.com/office/drawing/2014/main" id="{53E7728E-84D6-4409-8B01-362F9C83C5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7" name="Freeform 39">
              <a:extLst>
                <a:ext uri="{FF2B5EF4-FFF2-40B4-BE49-F238E27FC236}">
                  <a16:creationId xmlns:a16="http://schemas.microsoft.com/office/drawing/2014/main" id="{4AC472D4-CE53-4329-A993-58B6E842D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8" name="Freeform 40">
              <a:extLst>
                <a:ext uri="{FF2B5EF4-FFF2-40B4-BE49-F238E27FC236}">
                  <a16:creationId xmlns:a16="http://schemas.microsoft.com/office/drawing/2014/main" id="{26159CF8-0326-4216-A837-F6D30FE966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9" name="Rectangle 41">
              <a:extLst>
                <a:ext uri="{FF2B5EF4-FFF2-40B4-BE49-F238E27FC236}">
                  <a16:creationId xmlns:a16="http://schemas.microsoft.com/office/drawing/2014/main" id="{9BC6B81B-A802-4A4A-A808-00EB7698527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217233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473" y="1038518"/>
            <a:ext cx="4018972" cy="4780963"/>
          </a:xfrm>
        </p:spPr>
        <p:txBody>
          <a:bodyPr>
            <a:normAutofit fontScale="90000"/>
          </a:bodyPr>
          <a:lstStyle/>
          <a:p>
            <a:r>
              <a:rPr lang="en-US" sz="4400" b="1" dirty="0">
                <a:solidFill>
                  <a:srgbClr val="00B050"/>
                </a:solidFill>
              </a:rPr>
              <a:t>1. Review the current P&amp;T handbook </a:t>
            </a:r>
            <a:br>
              <a:rPr lang="en-US" sz="4400" b="1" dirty="0">
                <a:solidFill>
                  <a:srgbClr val="00B050"/>
                </a:solidFill>
              </a:rPr>
            </a:br>
            <a:br>
              <a:rPr lang="en-US" sz="4400" b="1">
                <a:solidFill>
                  <a:srgbClr val="00B050"/>
                </a:solidFill>
              </a:rPr>
            </a:br>
            <a:r>
              <a:rPr lang="en-US" sz="4400" b="1">
                <a:solidFill>
                  <a:srgbClr val="00B050"/>
                </a:solidFill>
              </a:rPr>
              <a:t>   —and</a:t>
            </a:r>
            <a:r>
              <a:rPr lang="en-US" sz="4400" b="1" dirty="0">
                <a:solidFill>
                  <a:srgbClr val="00B050"/>
                </a:solidFill>
              </a:rPr>
              <a:t>—  </a:t>
            </a:r>
            <a:br>
              <a:rPr lang="en-US" sz="4400" b="1" dirty="0">
                <a:solidFill>
                  <a:srgbClr val="00B050"/>
                </a:solidFill>
              </a:rPr>
            </a:br>
            <a:br>
              <a:rPr lang="en-US" sz="4400" b="1" dirty="0">
                <a:solidFill>
                  <a:srgbClr val="00B050"/>
                </a:solidFill>
              </a:rPr>
            </a:br>
            <a:r>
              <a:rPr lang="en-US" sz="4400" b="1" dirty="0">
                <a:solidFill>
                  <a:srgbClr val="00B050"/>
                </a:solidFill>
              </a:rPr>
              <a:t>view recent exemplary portfolios.</a:t>
            </a:r>
          </a:p>
        </p:txBody>
      </p:sp>
      <p:pic>
        <p:nvPicPr>
          <p:cNvPr id="5" name="Picture 4">
            <a:extLst>
              <a:ext uri="{FF2B5EF4-FFF2-40B4-BE49-F238E27FC236}">
                <a16:creationId xmlns:a16="http://schemas.microsoft.com/office/drawing/2014/main" id="{40B838C9-96F6-C831-C084-838051A659A5}"/>
              </a:ext>
            </a:extLst>
          </p:cNvPr>
          <p:cNvPicPr>
            <a:picLocks noChangeAspect="1"/>
          </p:cNvPicPr>
          <p:nvPr/>
        </p:nvPicPr>
        <p:blipFill>
          <a:blip r:embed="rId2"/>
          <a:stretch>
            <a:fillRect/>
          </a:stretch>
        </p:blipFill>
        <p:spPr>
          <a:xfrm>
            <a:off x="5792414" y="0"/>
            <a:ext cx="5815013" cy="6858000"/>
          </a:xfrm>
          <a:prstGeom prst="rect">
            <a:avLst/>
          </a:prstGeom>
        </p:spPr>
      </p:pic>
    </p:spTree>
    <p:extLst>
      <p:ext uri="{BB962C8B-B14F-4D97-AF65-F5344CB8AC3E}">
        <p14:creationId xmlns:p14="http://schemas.microsoft.com/office/powerpoint/2010/main" val="171964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520545"/>
            <a:ext cx="8817428" cy="1259270"/>
          </a:xfrm>
        </p:spPr>
        <p:txBody>
          <a:bodyPr>
            <a:normAutofit/>
          </a:bodyPr>
          <a:lstStyle/>
          <a:p>
            <a:r>
              <a:rPr lang="en-US" sz="4400" b="1" dirty="0">
                <a:solidFill>
                  <a:srgbClr val="00B050"/>
                </a:solidFill>
              </a:rPr>
              <a:t>2. Gather required documents.</a:t>
            </a:r>
          </a:p>
        </p:txBody>
      </p:sp>
      <p:sp>
        <p:nvSpPr>
          <p:cNvPr id="4" name="TextBox 3"/>
          <p:cNvSpPr txBox="1"/>
          <p:nvPr/>
        </p:nvSpPr>
        <p:spPr>
          <a:xfrm>
            <a:off x="3706585" y="2334985"/>
            <a:ext cx="6988629" cy="1446550"/>
          </a:xfrm>
          <a:prstGeom prst="rect">
            <a:avLst/>
          </a:prstGeom>
          <a:noFill/>
        </p:spPr>
        <p:txBody>
          <a:bodyPr wrap="square" rtlCol="0">
            <a:spAutoFit/>
          </a:bodyPr>
          <a:lstStyle/>
          <a:p>
            <a:pPr marL="571500" indent="-571500">
              <a:buFont typeface="Arial" panose="020B0604020202020204" pitchFamily="34" charset="0"/>
              <a:buChar char="•"/>
            </a:pPr>
            <a:r>
              <a:rPr lang="en-US" sz="4400" b="1" dirty="0"/>
              <a:t>Appraisals</a:t>
            </a:r>
          </a:p>
          <a:p>
            <a:pPr marL="571500" indent="-571500">
              <a:buFont typeface="Arial" panose="020B0604020202020204" pitchFamily="34" charset="0"/>
              <a:buChar char="•"/>
            </a:pPr>
            <a:r>
              <a:rPr lang="en-US" sz="4400" b="1" dirty="0"/>
              <a:t>Observation Reports</a:t>
            </a:r>
          </a:p>
        </p:txBody>
      </p:sp>
      <p:sp>
        <p:nvSpPr>
          <p:cNvPr id="5" name="TextBox 4"/>
          <p:cNvSpPr txBox="1"/>
          <p:nvPr/>
        </p:nvSpPr>
        <p:spPr>
          <a:xfrm>
            <a:off x="2383971" y="4273173"/>
            <a:ext cx="7478486" cy="2062103"/>
          </a:xfrm>
          <a:prstGeom prst="rect">
            <a:avLst/>
          </a:prstGeom>
          <a:noFill/>
        </p:spPr>
        <p:txBody>
          <a:bodyPr wrap="square" rtlCol="0">
            <a:spAutoFit/>
          </a:bodyPr>
          <a:lstStyle/>
          <a:p>
            <a:r>
              <a:rPr lang="en-US" sz="3200" dirty="0">
                <a:solidFill>
                  <a:srgbClr val="00B050"/>
                </a:solidFill>
              </a:rPr>
              <a:t>Make sure they have all required signatures.</a:t>
            </a:r>
          </a:p>
          <a:p>
            <a:endParaRPr lang="en-US" sz="3200" dirty="0">
              <a:solidFill>
                <a:srgbClr val="00B050"/>
              </a:solidFill>
            </a:endParaRPr>
          </a:p>
          <a:p>
            <a:r>
              <a:rPr lang="en-US" sz="3200" dirty="0">
                <a:solidFill>
                  <a:srgbClr val="00B050"/>
                </a:solidFill>
              </a:rPr>
              <a:t>Chairs and Deans should have copies if you need them.</a:t>
            </a:r>
          </a:p>
        </p:txBody>
      </p:sp>
    </p:spTree>
    <p:extLst>
      <p:ext uri="{BB962C8B-B14F-4D97-AF65-F5344CB8AC3E}">
        <p14:creationId xmlns:p14="http://schemas.microsoft.com/office/powerpoint/2010/main" val="28572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776" y="997975"/>
            <a:ext cx="8817428" cy="1259270"/>
          </a:xfrm>
        </p:spPr>
        <p:txBody>
          <a:bodyPr>
            <a:normAutofit fontScale="90000"/>
          </a:bodyPr>
          <a:lstStyle/>
          <a:p>
            <a:r>
              <a:rPr lang="en-US" sz="4400" b="1" dirty="0">
                <a:solidFill>
                  <a:srgbClr val="00B050"/>
                </a:solidFill>
              </a:rPr>
              <a:t>3.  Decide what will be included in each section.</a:t>
            </a:r>
          </a:p>
        </p:txBody>
      </p:sp>
      <p:sp>
        <p:nvSpPr>
          <p:cNvPr id="4" name="TextBox 3"/>
          <p:cNvSpPr txBox="1"/>
          <p:nvPr/>
        </p:nvSpPr>
        <p:spPr>
          <a:xfrm>
            <a:off x="3371633" y="3190764"/>
            <a:ext cx="6988629" cy="1446550"/>
          </a:xfrm>
          <a:prstGeom prst="rect">
            <a:avLst/>
          </a:prstGeom>
          <a:noFill/>
        </p:spPr>
        <p:txBody>
          <a:bodyPr wrap="square" rtlCol="0">
            <a:spAutoFit/>
          </a:bodyPr>
          <a:lstStyle/>
          <a:p>
            <a:r>
              <a:rPr lang="en-US" sz="4400" b="1" dirty="0"/>
              <a:t>Review appraisals, calendars, emails, etc.</a:t>
            </a:r>
          </a:p>
        </p:txBody>
      </p:sp>
      <p:sp>
        <p:nvSpPr>
          <p:cNvPr id="5" name="TextBox 4"/>
          <p:cNvSpPr txBox="1"/>
          <p:nvPr/>
        </p:nvSpPr>
        <p:spPr>
          <a:xfrm>
            <a:off x="2710543" y="4637314"/>
            <a:ext cx="7478486" cy="584775"/>
          </a:xfrm>
          <a:prstGeom prst="rect">
            <a:avLst/>
          </a:prstGeom>
          <a:noFill/>
        </p:spPr>
        <p:txBody>
          <a:bodyPr wrap="square" rtlCol="0">
            <a:spAutoFit/>
          </a:bodyPr>
          <a:lstStyle/>
          <a:p>
            <a:r>
              <a:rPr lang="en-US" sz="3200" dirty="0">
                <a:solidFill>
                  <a:srgbClr val="00B050"/>
                </a:solidFill>
              </a:rPr>
              <a:t> </a:t>
            </a:r>
          </a:p>
        </p:txBody>
      </p:sp>
    </p:spTree>
    <p:extLst>
      <p:ext uri="{BB962C8B-B14F-4D97-AF65-F5344CB8AC3E}">
        <p14:creationId xmlns:p14="http://schemas.microsoft.com/office/powerpoint/2010/main" val="406489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266" y="506285"/>
            <a:ext cx="8817428" cy="1259270"/>
          </a:xfrm>
        </p:spPr>
        <p:txBody>
          <a:bodyPr>
            <a:normAutofit fontScale="90000"/>
          </a:bodyPr>
          <a:lstStyle/>
          <a:p>
            <a:r>
              <a:rPr lang="en-US" sz="4400" b="1" dirty="0">
                <a:solidFill>
                  <a:srgbClr val="00B050"/>
                </a:solidFill>
              </a:rPr>
              <a:t>4.  Find documentation for each item in each section.</a:t>
            </a:r>
          </a:p>
        </p:txBody>
      </p:sp>
      <p:sp>
        <p:nvSpPr>
          <p:cNvPr id="3" name="TextBox 2"/>
          <p:cNvSpPr txBox="1"/>
          <p:nvPr/>
        </p:nvSpPr>
        <p:spPr>
          <a:xfrm>
            <a:off x="1501716" y="2233875"/>
            <a:ext cx="5651643" cy="3416320"/>
          </a:xfrm>
          <a:prstGeom prst="rect">
            <a:avLst/>
          </a:prstGeom>
          <a:noFill/>
        </p:spPr>
        <p:txBody>
          <a:bodyPr wrap="square" rtlCol="0">
            <a:spAutoFit/>
          </a:bodyPr>
          <a:lstStyle/>
          <a:p>
            <a:r>
              <a:rPr lang="en-US" sz="3600" dirty="0"/>
              <a:t>Place items into actual or virtual folders.  </a:t>
            </a:r>
          </a:p>
          <a:p>
            <a:endParaRPr lang="en-US" sz="3600" dirty="0"/>
          </a:p>
          <a:p>
            <a:r>
              <a:rPr lang="en-US" sz="3600" dirty="0"/>
              <a:t>Consider renaming items in a meaningful way and save as PDFs.</a:t>
            </a:r>
          </a:p>
        </p:txBody>
      </p:sp>
      <p:pic>
        <p:nvPicPr>
          <p:cNvPr id="4" name="Picture 3"/>
          <p:cNvPicPr>
            <a:picLocks noChangeAspect="1"/>
          </p:cNvPicPr>
          <p:nvPr/>
        </p:nvPicPr>
        <p:blipFill rotWithShape="1">
          <a:blip r:embed="rId2"/>
          <a:srcRect t="14580" r="1113"/>
          <a:stretch/>
        </p:blipFill>
        <p:spPr>
          <a:xfrm>
            <a:off x="7438718" y="2233875"/>
            <a:ext cx="2750311" cy="1996808"/>
          </a:xfrm>
          <a:prstGeom prst="rect">
            <a:avLst/>
          </a:prstGeom>
        </p:spPr>
      </p:pic>
    </p:spTree>
    <p:extLst>
      <p:ext uri="{BB962C8B-B14F-4D97-AF65-F5344CB8AC3E}">
        <p14:creationId xmlns:p14="http://schemas.microsoft.com/office/powerpoint/2010/main" val="12500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907406"/>
            <a:ext cx="8817428" cy="1259270"/>
          </a:xfrm>
        </p:spPr>
        <p:txBody>
          <a:bodyPr>
            <a:normAutofit fontScale="90000"/>
          </a:bodyPr>
          <a:lstStyle/>
          <a:p>
            <a:r>
              <a:rPr lang="en-US" sz="4400" b="1" dirty="0">
                <a:solidFill>
                  <a:srgbClr val="00B050"/>
                </a:solidFill>
              </a:rPr>
              <a:t>5.  Put together a draft table of contents.</a:t>
            </a:r>
          </a:p>
        </p:txBody>
      </p:sp>
      <p:sp>
        <p:nvSpPr>
          <p:cNvPr id="4" name="TextBox 3"/>
          <p:cNvSpPr txBox="1"/>
          <p:nvPr/>
        </p:nvSpPr>
        <p:spPr>
          <a:xfrm>
            <a:off x="2710543" y="3342589"/>
            <a:ext cx="7563897" cy="769441"/>
          </a:xfrm>
          <a:prstGeom prst="rect">
            <a:avLst/>
          </a:prstGeom>
          <a:noFill/>
        </p:spPr>
        <p:txBody>
          <a:bodyPr wrap="square" rtlCol="0">
            <a:spAutoFit/>
          </a:bodyPr>
          <a:lstStyle/>
          <a:p>
            <a:r>
              <a:rPr lang="en-US" sz="4400" b="1" dirty="0"/>
              <a:t>Share it with PRT for feedback.</a:t>
            </a:r>
          </a:p>
        </p:txBody>
      </p:sp>
      <p:sp>
        <p:nvSpPr>
          <p:cNvPr id="5" name="TextBox 4"/>
          <p:cNvSpPr txBox="1"/>
          <p:nvPr/>
        </p:nvSpPr>
        <p:spPr>
          <a:xfrm>
            <a:off x="2710543" y="4637314"/>
            <a:ext cx="7478486" cy="584775"/>
          </a:xfrm>
          <a:prstGeom prst="rect">
            <a:avLst/>
          </a:prstGeom>
          <a:noFill/>
        </p:spPr>
        <p:txBody>
          <a:bodyPr wrap="square" rtlCol="0">
            <a:spAutoFit/>
          </a:bodyPr>
          <a:lstStyle/>
          <a:p>
            <a:r>
              <a:rPr lang="en-US" sz="3200" dirty="0">
                <a:solidFill>
                  <a:srgbClr val="00B050"/>
                </a:solidFill>
              </a:rPr>
              <a:t> </a:t>
            </a:r>
          </a:p>
        </p:txBody>
      </p:sp>
    </p:spTree>
    <p:extLst>
      <p:ext uri="{BB962C8B-B14F-4D97-AF65-F5344CB8AC3E}">
        <p14:creationId xmlns:p14="http://schemas.microsoft.com/office/powerpoint/2010/main" val="41329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907406"/>
            <a:ext cx="8817428" cy="1259270"/>
          </a:xfrm>
        </p:spPr>
        <p:txBody>
          <a:bodyPr>
            <a:normAutofit/>
          </a:bodyPr>
          <a:lstStyle/>
          <a:p>
            <a:r>
              <a:rPr lang="en-US" sz="4400" b="1" dirty="0">
                <a:solidFill>
                  <a:srgbClr val="00B050"/>
                </a:solidFill>
              </a:rPr>
              <a:t>6.  Write narratives.</a:t>
            </a:r>
          </a:p>
        </p:txBody>
      </p:sp>
      <p:sp>
        <p:nvSpPr>
          <p:cNvPr id="4" name="TextBox 3"/>
          <p:cNvSpPr txBox="1"/>
          <p:nvPr/>
        </p:nvSpPr>
        <p:spPr>
          <a:xfrm>
            <a:off x="2517189" y="2359767"/>
            <a:ext cx="7563897" cy="2862322"/>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As you finish each one, share it with PRT for feedback.</a:t>
            </a:r>
          </a:p>
          <a:p>
            <a:pPr marL="571500" indent="-571500">
              <a:buFont typeface="Arial" panose="020B0604020202020204" pitchFamily="34" charset="0"/>
              <a:buChar char="•"/>
            </a:pPr>
            <a:endParaRPr lang="en-US" sz="3600" b="1" dirty="0"/>
          </a:p>
          <a:p>
            <a:pPr marL="571500" indent="-571500">
              <a:buFont typeface="Arial" panose="020B0604020202020204" pitchFamily="34" charset="0"/>
              <a:buChar char="•"/>
            </a:pPr>
            <a:r>
              <a:rPr lang="en-US" sz="3600" b="1" dirty="0"/>
              <a:t>Avoid adding special formatting until you copy it to Blackboard.</a:t>
            </a:r>
          </a:p>
        </p:txBody>
      </p:sp>
    </p:spTree>
    <p:extLst>
      <p:ext uri="{BB962C8B-B14F-4D97-AF65-F5344CB8AC3E}">
        <p14:creationId xmlns:p14="http://schemas.microsoft.com/office/powerpoint/2010/main" val="102476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85" y="1449745"/>
            <a:ext cx="9258300" cy="3479956"/>
          </a:xfrm>
        </p:spPr>
        <p:txBody>
          <a:bodyPr>
            <a:normAutofit/>
          </a:bodyPr>
          <a:lstStyle/>
          <a:p>
            <a:r>
              <a:rPr lang="en-US" sz="4400" b="1" dirty="0">
                <a:solidFill>
                  <a:srgbClr val="00B050"/>
                </a:solidFill>
              </a:rPr>
              <a:t>7.  Once your narratives are written, revised, and edited, and once your documentation is organized, move to formatting.</a:t>
            </a:r>
          </a:p>
        </p:txBody>
      </p:sp>
      <p:sp>
        <p:nvSpPr>
          <p:cNvPr id="5" name="TextBox 4"/>
          <p:cNvSpPr txBox="1"/>
          <p:nvPr/>
        </p:nvSpPr>
        <p:spPr>
          <a:xfrm>
            <a:off x="2710543" y="4637314"/>
            <a:ext cx="7478486" cy="584775"/>
          </a:xfrm>
          <a:prstGeom prst="rect">
            <a:avLst/>
          </a:prstGeom>
          <a:noFill/>
        </p:spPr>
        <p:txBody>
          <a:bodyPr wrap="square" rtlCol="0">
            <a:spAutoFit/>
          </a:bodyPr>
          <a:lstStyle/>
          <a:p>
            <a:r>
              <a:rPr lang="en-US" sz="3200" dirty="0">
                <a:solidFill>
                  <a:srgbClr val="00B050"/>
                </a:solidFill>
              </a:rPr>
              <a:t> </a:t>
            </a:r>
          </a:p>
        </p:txBody>
      </p:sp>
    </p:spTree>
    <p:extLst>
      <p:ext uri="{BB962C8B-B14F-4D97-AF65-F5344CB8AC3E}">
        <p14:creationId xmlns:p14="http://schemas.microsoft.com/office/powerpoint/2010/main" val="194150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Portfolio </a:t>
            </a:r>
            <a:r>
              <a:rPr lang="en-US" sz="5400" b="1" dirty="0" err="1"/>
              <a:t>formatTING</a:t>
            </a:r>
            <a:endParaRPr lang="en-US" sz="5400" b="1" dirty="0"/>
          </a:p>
        </p:txBody>
      </p:sp>
      <p:sp>
        <p:nvSpPr>
          <p:cNvPr id="3" name="TextBox 2"/>
          <p:cNvSpPr txBox="1"/>
          <p:nvPr/>
        </p:nvSpPr>
        <p:spPr>
          <a:xfrm>
            <a:off x="1443657" y="2358345"/>
            <a:ext cx="9301509" cy="3385542"/>
          </a:xfrm>
          <a:prstGeom prst="rect">
            <a:avLst/>
          </a:prstGeom>
          <a:noFill/>
        </p:spPr>
        <p:txBody>
          <a:bodyPr wrap="square" rtlCol="0">
            <a:spAutoFit/>
          </a:bodyPr>
          <a:lstStyle/>
          <a:p>
            <a:r>
              <a:rPr lang="en-US" sz="5400" b="1" dirty="0">
                <a:solidFill>
                  <a:srgbClr val="00B050"/>
                </a:solidFill>
              </a:rPr>
              <a:t>Digital</a:t>
            </a:r>
          </a:p>
          <a:p>
            <a:pPr marL="457200" indent="-457200">
              <a:buFont typeface="Arial" panose="020B0604020202020204" pitchFamily="34" charset="0"/>
              <a:buChar char="•"/>
            </a:pPr>
            <a:r>
              <a:rPr lang="en-US" sz="4400" b="1" dirty="0"/>
              <a:t>Request the Blackboard organization template designed by the P&amp;T Process Committee.</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15338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14" name="Rectangle 9">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4" name="Picture 3">
            <a:extLst>
              <a:ext uri="{FF2B5EF4-FFF2-40B4-BE49-F238E27FC236}">
                <a16:creationId xmlns:a16="http://schemas.microsoft.com/office/drawing/2014/main" id="{BF1E3011-CC6F-FA78-FE86-49B8DF360BF9}"/>
              </a:ext>
            </a:extLst>
          </p:cNvPr>
          <p:cNvPicPr>
            <a:picLocks noChangeAspect="1"/>
          </p:cNvPicPr>
          <p:nvPr/>
        </p:nvPicPr>
        <p:blipFill>
          <a:blip r:embed="rId4"/>
          <a:stretch>
            <a:fillRect/>
          </a:stretch>
        </p:blipFill>
        <p:spPr>
          <a:xfrm>
            <a:off x="1277681" y="100483"/>
            <a:ext cx="9673001" cy="6682153"/>
          </a:xfrm>
          <a:prstGeom prst="rect">
            <a:avLst/>
          </a:prstGeom>
        </p:spPr>
      </p:pic>
    </p:spTree>
    <p:extLst>
      <p:ext uri="{BB962C8B-B14F-4D97-AF65-F5344CB8AC3E}">
        <p14:creationId xmlns:p14="http://schemas.microsoft.com/office/powerpoint/2010/main" val="290527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7057" y="631372"/>
            <a:ext cx="6346371" cy="977584"/>
          </a:xfrm>
        </p:spPr>
        <p:txBody>
          <a:bodyPr>
            <a:noAutofit/>
          </a:bodyPr>
          <a:lstStyle/>
          <a:p>
            <a:r>
              <a:rPr lang="en-US" sz="4400" b="1" dirty="0"/>
              <a:t>THE org template</a:t>
            </a:r>
          </a:p>
        </p:txBody>
      </p:sp>
      <p:pic>
        <p:nvPicPr>
          <p:cNvPr id="4" name="Picture 3"/>
          <p:cNvPicPr>
            <a:picLocks noChangeAspect="1"/>
          </p:cNvPicPr>
          <p:nvPr/>
        </p:nvPicPr>
        <p:blipFill>
          <a:blip r:embed="rId2"/>
          <a:stretch>
            <a:fillRect/>
          </a:stretch>
        </p:blipFill>
        <p:spPr>
          <a:xfrm>
            <a:off x="1288597" y="2044472"/>
            <a:ext cx="9810750" cy="3552825"/>
          </a:xfrm>
          <a:prstGeom prst="rect">
            <a:avLst/>
          </a:prstGeom>
        </p:spPr>
      </p:pic>
    </p:spTree>
    <p:extLst>
      <p:ext uri="{BB962C8B-B14F-4D97-AF65-F5344CB8AC3E}">
        <p14:creationId xmlns:p14="http://schemas.microsoft.com/office/powerpoint/2010/main" val="34135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6787" y="495300"/>
            <a:ext cx="10258425" cy="5867400"/>
          </a:xfrm>
          <a:prstGeom prst="rect">
            <a:avLst/>
          </a:prstGeom>
        </p:spPr>
      </p:pic>
    </p:spTree>
    <p:extLst>
      <p:ext uri="{BB962C8B-B14F-4D97-AF65-F5344CB8AC3E}">
        <p14:creationId xmlns:p14="http://schemas.microsoft.com/office/powerpoint/2010/main" val="378976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8700" y="1552575"/>
            <a:ext cx="10134600" cy="3752850"/>
          </a:xfrm>
          <a:prstGeom prst="rect">
            <a:avLst/>
          </a:prstGeom>
        </p:spPr>
      </p:pic>
    </p:spTree>
    <p:extLst>
      <p:ext uri="{BB962C8B-B14F-4D97-AF65-F5344CB8AC3E}">
        <p14:creationId xmlns:p14="http://schemas.microsoft.com/office/powerpoint/2010/main" val="5438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7549" y="1328059"/>
            <a:ext cx="2481943" cy="5116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0328" y="321130"/>
            <a:ext cx="9144001" cy="685800"/>
          </a:xfrm>
        </p:spPr>
        <p:txBody>
          <a:bodyPr/>
          <a:lstStyle/>
          <a:p>
            <a:pPr algn="ctr"/>
            <a:r>
              <a:rPr lang="en-US" b="1" dirty="0">
                <a:solidFill>
                  <a:srgbClr val="00B050"/>
                </a:solidFill>
              </a:rPr>
              <a:t>REQUESTING a portfolio org template</a:t>
            </a:r>
            <a:endParaRPr lang="en-US" dirty="0">
              <a:solidFill>
                <a:srgbClr val="00B050"/>
              </a:solidFill>
            </a:endParaRPr>
          </a:p>
        </p:txBody>
      </p:sp>
      <p:sp>
        <p:nvSpPr>
          <p:cNvPr id="3" name="Rectangle 2"/>
          <p:cNvSpPr/>
          <p:nvPr/>
        </p:nvSpPr>
        <p:spPr>
          <a:xfrm>
            <a:off x="1208094" y="1008673"/>
            <a:ext cx="10441362" cy="5786199"/>
          </a:xfrm>
          <a:prstGeom prst="rect">
            <a:avLst/>
          </a:prstGeom>
        </p:spPr>
        <p:txBody>
          <a:bodyPr wrap="square">
            <a:spAutoFit/>
          </a:bodyPr>
          <a:lstStyle/>
          <a:p>
            <a:endParaRPr lang="en-US" dirty="0"/>
          </a:p>
          <a:p>
            <a:r>
              <a:rPr lang="en-US" sz="2400" b="1" dirty="0"/>
              <a:t>Send an email to </a:t>
            </a:r>
            <a:r>
              <a:rPr lang="en-US" sz="2400" b="1" dirty="0">
                <a:solidFill>
                  <a:srgbClr val="00B050"/>
                </a:solidFill>
                <a:hlinkClick r:id="rId2"/>
              </a:rPr>
              <a:t>teaching@cscc.edu</a:t>
            </a:r>
            <a:r>
              <a:rPr lang="en-US" sz="2400" b="1" dirty="0"/>
              <a:t> requesting these things:</a:t>
            </a:r>
          </a:p>
          <a:p>
            <a:endParaRPr lang="en-US" sz="2400" b="1" dirty="0"/>
          </a:p>
          <a:p>
            <a:pPr marL="1257300" lvl="2" indent="-342900">
              <a:buFont typeface="Arial" panose="020B0604020202020204" pitchFamily="34" charset="0"/>
              <a:buChar char="•"/>
            </a:pPr>
            <a:r>
              <a:rPr lang="en-US" sz="2000" b="1" dirty="0">
                <a:solidFill>
                  <a:srgbClr val="00B050"/>
                </a:solidFill>
              </a:rPr>
              <a:t>A new </a:t>
            </a:r>
            <a:r>
              <a:rPr lang="en-US" sz="2000" b="1" dirty="0">
                <a:solidFill>
                  <a:srgbClr val="FFFF00"/>
                </a:solidFill>
              </a:rPr>
              <a:t>ORGANIZATION</a:t>
            </a:r>
            <a:r>
              <a:rPr lang="en-US" sz="2000" b="1" dirty="0">
                <a:solidFill>
                  <a:srgbClr val="00B050"/>
                </a:solidFill>
              </a:rPr>
              <a:t> created for a promotion portfolio.</a:t>
            </a:r>
          </a:p>
          <a:p>
            <a:pPr marL="1714500" lvl="3" indent="-342900">
              <a:buFont typeface="Arial" panose="020B0604020202020204" pitchFamily="34" charset="0"/>
              <a:buChar char="•"/>
            </a:pPr>
            <a:r>
              <a:rPr lang="en-US" sz="2000" b="1" dirty="0">
                <a:solidFill>
                  <a:srgbClr val="00B050"/>
                </a:solidFill>
              </a:rPr>
              <a:t>Titled something like this: </a:t>
            </a:r>
            <a:r>
              <a:rPr lang="en-US" sz="2000" b="1" dirty="0">
                <a:solidFill>
                  <a:srgbClr val="FFFF00"/>
                </a:solidFill>
              </a:rPr>
              <a:t>Jane Doe Promotion Portfolio for Associate Professor</a:t>
            </a:r>
          </a:p>
          <a:p>
            <a:pPr marL="1714500" lvl="3" indent="-342900">
              <a:buFont typeface="Arial" panose="020B0604020202020204" pitchFamily="34" charset="0"/>
              <a:buChar char="•"/>
            </a:pPr>
            <a:r>
              <a:rPr lang="en-US" sz="2000" b="1" dirty="0">
                <a:solidFill>
                  <a:srgbClr val="00B050"/>
                </a:solidFill>
              </a:rPr>
              <a:t>Using an identifier like this: </a:t>
            </a:r>
            <a:r>
              <a:rPr lang="en-US" sz="2000" b="1" dirty="0">
                <a:solidFill>
                  <a:srgbClr val="FFFF00"/>
                </a:solidFill>
              </a:rPr>
              <a:t>FAC-PORTFOLIO-ORG-JDOE-2  (The number 2 on the end indicates this is the second promotion.  A 1 would be used for the first, and a 3 for the last.  This will ensure previous digital portfolios are not overwritten.)</a:t>
            </a:r>
            <a:endParaRPr lang="en-US" sz="2000" b="1" dirty="0">
              <a:solidFill>
                <a:srgbClr val="00B050"/>
              </a:solidFill>
            </a:endParaRPr>
          </a:p>
          <a:p>
            <a:pPr marL="1257300" lvl="2" indent="-342900">
              <a:buFont typeface="Arial" panose="020B0604020202020204" pitchFamily="34" charset="0"/>
              <a:buChar char="•"/>
            </a:pPr>
            <a:endParaRPr lang="en-US" sz="2000" b="1" dirty="0">
              <a:solidFill>
                <a:srgbClr val="00B050"/>
              </a:solidFill>
            </a:endParaRPr>
          </a:p>
          <a:p>
            <a:pPr marL="1257300" lvl="2" indent="-342900">
              <a:buFont typeface="Arial" panose="020B0604020202020204" pitchFamily="34" charset="0"/>
              <a:buChar char="•"/>
            </a:pPr>
            <a:r>
              <a:rPr lang="en-US" sz="2000" b="1" dirty="0">
                <a:solidFill>
                  <a:srgbClr val="00B050"/>
                </a:solidFill>
              </a:rPr>
              <a:t>The</a:t>
            </a:r>
            <a:r>
              <a:rPr lang="en-US" sz="2000" b="1" dirty="0">
                <a:solidFill>
                  <a:srgbClr val="FFFF00"/>
                </a:solidFill>
              </a:rPr>
              <a:t> FAC-PORTFOLIO-ORG</a:t>
            </a:r>
            <a:r>
              <a:rPr lang="en-US" sz="2000" dirty="0"/>
              <a:t> </a:t>
            </a:r>
            <a:r>
              <a:rPr lang="en-US" sz="2000" b="1" dirty="0">
                <a:solidFill>
                  <a:srgbClr val="00B050"/>
                </a:solidFill>
              </a:rPr>
              <a:t>copied to it.</a:t>
            </a:r>
          </a:p>
          <a:p>
            <a:pPr marL="1257300" lvl="2" indent="-342900">
              <a:buFont typeface="Arial" panose="020B0604020202020204" pitchFamily="34" charset="0"/>
              <a:buChar char="•"/>
            </a:pPr>
            <a:endParaRPr lang="en-US" sz="2000" b="1" dirty="0">
              <a:solidFill>
                <a:srgbClr val="00B050"/>
              </a:solidFill>
            </a:endParaRPr>
          </a:p>
          <a:p>
            <a:pPr marL="1257300" lvl="2" indent="-342900">
              <a:buFont typeface="Arial" panose="020B0604020202020204" pitchFamily="34" charset="0"/>
              <a:buChar char="•"/>
            </a:pPr>
            <a:r>
              <a:rPr lang="en-US" sz="2000" b="1" dirty="0">
                <a:solidFill>
                  <a:srgbClr val="00B050"/>
                </a:solidFill>
              </a:rPr>
              <a:t>Yourself added as </a:t>
            </a:r>
            <a:r>
              <a:rPr lang="en-US" sz="2000" b="1" dirty="0">
                <a:solidFill>
                  <a:srgbClr val="FFFF00"/>
                </a:solidFill>
              </a:rPr>
              <a:t>LEADER—ENROLL</a:t>
            </a:r>
            <a:r>
              <a:rPr lang="en-US" sz="2000" b="1" dirty="0">
                <a:solidFill>
                  <a:srgbClr val="00B050"/>
                </a:solidFill>
              </a:rPr>
              <a:t>.</a:t>
            </a:r>
          </a:p>
          <a:p>
            <a:pPr marL="1257300" lvl="2" indent="-342900">
              <a:buFont typeface="Arial" panose="020B0604020202020204" pitchFamily="34" charset="0"/>
              <a:buChar char="•"/>
            </a:pPr>
            <a:endParaRPr lang="en-US" sz="2000" b="1" dirty="0">
              <a:solidFill>
                <a:srgbClr val="00B050"/>
              </a:solidFill>
            </a:endParaRPr>
          </a:p>
          <a:p>
            <a:pPr marL="1257300" lvl="2" indent="-342900">
              <a:buFont typeface="Arial" panose="020B0604020202020204" pitchFamily="34" charset="0"/>
              <a:buChar char="•"/>
            </a:pPr>
            <a:r>
              <a:rPr lang="en-US" sz="2000" b="1" dirty="0">
                <a:solidFill>
                  <a:srgbClr val="00B050"/>
                </a:solidFill>
              </a:rPr>
              <a:t>In December, you’ll need to request that the two P&amp;T facilitators be added as </a:t>
            </a:r>
            <a:r>
              <a:rPr lang="en-US" sz="2000" b="1" dirty="0">
                <a:solidFill>
                  <a:srgbClr val="FFFF00"/>
                </a:solidFill>
              </a:rPr>
              <a:t>LEADER—ENROLL.  </a:t>
            </a:r>
            <a:r>
              <a:rPr lang="en-US" sz="2000" b="1" dirty="0">
                <a:solidFill>
                  <a:srgbClr val="00B050"/>
                </a:solidFill>
              </a:rPr>
              <a:t>(The names of the facilitators will be shared prior to December each year.)</a:t>
            </a:r>
          </a:p>
          <a:p>
            <a:endParaRPr lang="en-US" sz="2400" b="1" dirty="0">
              <a:solidFill>
                <a:srgbClr val="00B050"/>
              </a:solidFill>
            </a:endParaRPr>
          </a:p>
        </p:txBody>
      </p:sp>
    </p:spTree>
    <p:extLst>
      <p:ext uri="{BB962C8B-B14F-4D97-AF65-F5344CB8AC3E}">
        <p14:creationId xmlns:p14="http://schemas.microsoft.com/office/powerpoint/2010/main" val="328296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26AE-EAD9-9214-AD28-06D50F4BB127}"/>
              </a:ext>
            </a:extLst>
          </p:cNvPr>
          <p:cNvSpPr>
            <a:spLocks noGrp="1"/>
          </p:cNvSpPr>
          <p:nvPr>
            <p:ph type="title"/>
          </p:nvPr>
        </p:nvSpPr>
        <p:spPr>
          <a:xfrm>
            <a:off x="1141413" y="618518"/>
            <a:ext cx="9905998" cy="5745706"/>
          </a:xfrm>
        </p:spPr>
        <p:txBody>
          <a:bodyPr>
            <a:normAutofit fontScale="90000"/>
          </a:bodyPr>
          <a:lstStyle/>
          <a:p>
            <a:r>
              <a:rPr lang="en-US" sz="3100" dirty="0"/>
              <a:t>After submission of the portfolio on the first Friday of Spring Semester, the two facilitators will handle all the </a:t>
            </a:r>
            <a:r>
              <a:rPr lang="en-US" sz="3100" dirty="0">
                <a:solidFill>
                  <a:srgbClr val="FFFF00"/>
                </a:solidFill>
              </a:rPr>
              <a:t>additions and deletions </a:t>
            </a:r>
            <a:r>
              <a:rPr lang="en-US" sz="3100" dirty="0"/>
              <a:t>of committee and administrative readers (as participants) and the uploading of </a:t>
            </a:r>
            <a:r>
              <a:rPr lang="en-US" sz="3100" dirty="0">
                <a:solidFill>
                  <a:srgbClr val="FFFF00"/>
                </a:solidFill>
              </a:rPr>
              <a:t>decision letters.  </a:t>
            </a:r>
            <a:br>
              <a:rPr lang="en-US" sz="3100" dirty="0"/>
            </a:br>
            <a:br>
              <a:rPr lang="en-US" sz="3100" dirty="0"/>
            </a:br>
            <a:r>
              <a:rPr lang="en-US" sz="3100" dirty="0"/>
              <a:t>The candidate will be removed once the portfolio has been submitted (and re-added briefly if cosmetic fixes are required).  </a:t>
            </a:r>
            <a:br>
              <a:rPr lang="en-US" sz="3100" dirty="0"/>
            </a:br>
            <a:br>
              <a:rPr lang="en-US" sz="3100" dirty="0"/>
            </a:br>
            <a:r>
              <a:rPr lang="en-US" sz="3100" dirty="0"/>
              <a:t>After the process is complete, the candidate will be added back as a </a:t>
            </a:r>
            <a:r>
              <a:rPr lang="en-US" sz="3100" dirty="0">
                <a:solidFill>
                  <a:srgbClr val="FFFF00"/>
                </a:solidFill>
              </a:rPr>
              <a:t>Leader—Enroll</a:t>
            </a:r>
            <a:r>
              <a:rPr lang="en-US" sz="3100" dirty="0"/>
              <a:t> and the facilitators can be removed.</a:t>
            </a:r>
            <a:br>
              <a:rPr lang="en-US" dirty="0"/>
            </a:br>
            <a:endParaRPr lang="en-US" dirty="0"/>
          </a:p>
        </p:txBody>
      </p:sp>
    </p:spTree>
    <p:extLst>
      <p:ext uri="{BB962C8B-B14F-4D97-AF65-F5344CB8AC3E}">
        <p14:creationId xmlns:p14="http://schemas.microsoft.com/office/powerpoint/2010/main" val="4244147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1622" y="1307004"/>
            <a:ext cx="9617853" cy="5324535"/>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US" sz="4000" b="1" dirty="0">
                <a:solidFill>
                  <a:srgbClr val="00B050"/>
                </a:solidFill>
              </a:rPr>
              <a:t>Scanning Documents</a:t>
            </a:r>
          </a:p>
          <a:p>
            <a:pPr marL="571500" indent="-571500">
              <a:spcBef>
                <a:spcPts val="600"/>
              </a:spcBef>
              <a:spcAft>
                <a:spcPts val="600"/>
              </a:spcAft>
              <a:buFont typeface="Arial" panose="020B0604020202020204" pitchFamily="34" charset="0"/>
              <a:buChar char="•"/>
            </a:pPr>
            <a:r>
              <a:rPr lang="en-US" sz="4000" b="1" dirty="0">
                <a:solidFill>
                  <a:srgbClr val="00B050"/>
                </a:solidFill>
              </a:rPr>
              <a:t>Creating PDFs</a:t>
            </a:r>
          </a:p>
          <a:p>
            <a:pPr marL="571500" indent="-571500">
              <a:spcBef>
                <a:spcPts val="600"/>
              </a:spcBef>
              <a:spcAft>
                <a:spcPts val="600"/>
              </a:spcAft>
              <a:buFont typeface="Arial" panose="020B0604020202020204" pitchFamily="34" charset="0"/>
              <a:buChar char="•"/>
            </a:pPr>
            <a:r>
              <a:rPr lang="en-US" sz="4000" b="1" dirty="0">
                <a:solidFill>
                  <a:srgbClr val="00B050"/>
                </a:solidFill>
              </a:rPr>
              <a:t>Adding “Items” and “Files” to Blackboard</a:t>
            </a:r>
          </a:p>
          <a:p>
            <a:pPr marL="571500" indent="-571500">
              <a:spcBef>
                <a:spcPts val="600"/>
              </a:spcBef>
              <a:spcAft>
                <a:spcPts val="600"/>
              </a:spcAft>
              <a:buFont typeface="Arial" panose="020B0604020202020204" pitchFamily="34" charset="0"/>
              <a:buChar char="•"/>
            </a:pPr>
            <a:r>
              <a:rPr lang="en-US" sz="4000" b="1" dirty="0">
                <a:solidFill>
                  <a:srgbClr val="00B050"/>
                </a:solidFill>
              </a:rPr>
              <a:t>Renaming files</a:t>
            </a:r>
          </a:p>
          <a:p>
            <a:pPr marL="571500" indent="-571500">
              <a:spcBef>
                <a:spcPts val="600"/>
              </a:spcBef>
              <a:spcAft>
                <a:spcPts val="600"/>
              </a:spcAft>
              <a:buFont typeface="Arial" panose="020B0604020202020204" pitchFamily="34" charset="0"/>
              <a:buChar char="•"/>
            </a:pPr>
            <a:r>
              <a:rPr lang="en-US" sz="4000" b="1" dirty="0">
                <a:solidFill>
                  <a:srgbClr val="00B050"/>
                </a:solidFill>
              </a:rPr>
              <a:t>Adding to organization content </a:t>
            </a:r>
          </a:p>
          <a:p>
            <a:pPr marL="571500" indent="-571500">
              <a:spcBef>
                <a:spcPts val="600"/>
              </a:spcBef>
              <a:spcAft>
                <a:spcPts val="600"/>
              </a:spcAft>
              <a:buFont typeface="Arial" panose="020B0604020202020204" pitchFamily="34" charset="0"/>
              <a:buChar char="•"/>
            </a:pPr>
            <a:r>
              <a:rPr lang="en-US" sz="4000" b="1" dirty="0">
                <a:solidFill>
                  <a:srgbClr val="00B050"/>
                </a:solidFill>
              </a:rPr>
              <a:t>Creating links to files</a:t>
            </a:r>
          </a:p>
          <a:p>
            <a:pPr marL="571500" indent="-571500">
              <a:spcBef>
                <a:spcPts val="600"/>
              </a:spcBef>
              <a:spcAft>
                <a:spcPts val="600"/>
              </a:spcAft>
              <a:buFont typeface="Arial" panose="020B0604020202020204" pitchFamily="34" charset="0"/>
              <a:buChar char="•"/>
            </a:pPr>
            <a:r>
              <a:rPr lang="en-US" sz="4000" b="1" dirty="0">
                <a:solidFill>
                  <a:srgbClr val="00B050"/>
                </a:solidFill>
              </a:rPr>
              <a:t>Adding videos</a:t>
            </a:r>
          </a:p>
        </p:txBody>
      </p:sp>
      <p:sp>
        <p:nvSpPr>
          <p:cNvPr id="5" name="TextBox 4"/>
          <p:cNvSpPr txBox="1"/>
          <p:nvPr/>
        </p:nvSpPr>
        <p:spPr>
          <a:xfrm>
            <a:off x="1402830" y="398786"/>
            <a:ext cx="9969137" cy="769441"/>
          </a:xfrm>
          <a:prstGeom prst="rect">
            <a:avLst/>
          </a:prstGeom>
          <a:noFill/>
        </p:spPr>
        <p:txBody>
          <a:bodyPr wrap="square" rtlCol="0">
            <a:spAutoFit/>
          </a:bodyPr>
          <a:lstStyle/>
          <a:p>
            <a:pPr>
              <a:spcBef>
                <a:spcPts val="600"/>
              </a:spcBef>
              <a:spcAft>
                <a:spcPts val="600"/>
              </a:spcAft>
            </a:pPr>
            <a:r>
              <a:rPr lang="en-US" sz="4400" b="1" dirty="0"/>
              <a:t>Necessary Skills for Digital Portfolios:</a:t>
            </a:r>
          </a:p>
        </p:txBody>
      </p:sp>
    </p:spTree>
    <p:extLst>
      <p:ext uri="{BB962C8B-B14F-4D97-AF65-F5344CB8AC3E}">
        <p14:creationId xmlns:p14="http://schemas.microsoft.com/office/powerpoint/2010/main" val="138941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145" y="1305342"/>
            <a:ext cx="6748015" cy="2123658"/>
          </a:xfrm>
          <a:prstGeom prst="rect">
            <a:avLst/>
          </a:prstGeom>
          <a:noFill/>
        </p:spPr>
        <p:txBody>
          <a:bodyPr wrap="square" rtlCol="0">
            <a:spAutoFit/>
          </a:bodyPr>
          <a:lstStyle/>
          <a:p>
            <a:r>
              <a:rPr lang="en-US" sz="4400" dirty="0"/>
              <a:t>DEIS is happy to help, and the P&amp;T Process Committee can offer assistance.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588" y="3505441"/>
            <a:ext cx="2092434" cy="1381125"/>
          </a:xfrm>
          <a:prstGeom prst="rect">
            <a:avLst/>
          </a:prstGeom>
        </p:spPr>
      </p:pic>
    </p:spTree>
    <p:extLst>
      <p:ext uri="{BB962C8B-B14F-4D97-AF65-F5344CB8AC3E}">
        <p14:creationId xmlns:p14="http://schemas.microsoft.com/office/powerpoint/2010/main" val="40479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067" y="380999"/>
            <a:ext cx="10363199" cy="1643743"/>
          </a:xfrm>
        </p:spPr>
        <p:txBody>
          <a:bodyPr>
            <a:normAutofit/>
          </a:bodyPr>
          <a:lstStyle/>
          <a:p>
            <a:r>
              <a:rPr lang="en-US" sz="5400" b="1" dirty="0">
                <a:solidFill>
                  <a:srgbClr val="00B050"/>
                </a:solidFill>
              </a:rPr>
              <a:t>General Tip:</a:t>
            </a:r>
            <a:r>
              <a:rPr lang="en-US" sz="4000" dirty="0"/>
              <a:t>					</a:t>
            </a:r>
          </a:p>
        </p:txBody>
      </p:sp>
      <p:sp>
        <p:nvSpPr>
          <p:cNvPr id="4" name="TextBox 3"/>
          <p:cNvSpPr txBox="1"/>
          <p:nvPr/>
        </p:nvSpPr>
        <p:spPr>
          <a:xfrm>
            <a:off x="1271230" y="2132252"/>
            <a:ext cx="9525000" cy="3785652"/>
          </a:xfrm>
          <a:prstGeom prst="rect">
            <a:avLst/>
          </a:prstGeom>
          <a:noFill/>
        </p:spPr>
        <p:txBody>
          <a:bodyPr wrap="square" rtlCol="0">
            <a:spAutoFit/>
          </a:bodyPr>
          <a:lstStyle/>
          <a:p>
            <a:pPr algn="ctr">
              <a:spcAft>
                <a:spcPts val="1200"/>
              </a:spcAft>
            </a:pPr>
            <a:r>
              <a:rPr lang="en-US" sz="4400" b="1" dirty="0"/>
              <a:t>Start early!  </a:t>
            </a:r>
          </a:p>
          <a:p>
            <a:pPr algn="ctr">
              <a:spcAft>
                <a:spcPts val="1200"/>
              </a:spcAft>
            </a:pPr>
            <a:endParaRPr lang="en-US" sz="4400" b="1" dirty="0"/>
          </a:p>
          <a:p>
            <a:pPr algn="ctr">
              <a:spcAft>
                <a:spcPts val="1200"/>
              </a:spcAft>
            </a:pPr>
            <a:r>
              <a:rPr lang="en-US" sz="4400" b="1" dirty="0"/>
              <a:t>Set a goal date of </a:t>
            </a:r>
            <a:r>
              <a:rPr lang="en-US" sz="4400" b="1" dirty="0">
                <a:solidFill>
                  <a:srgbClr val="FFFF00"/>
                </a:solidFill>
              </a:rPr>
              <a:t>November 20</a:t>
            </a:r>
            <a:r>
              <a:rPr lang="en-US" sz="4400" b="1" baseline="30000" dirty="0">
                <a:solidFill>
                  <a:srgbClr val="FFFF00"/>
                </a:solidFill>
              </a:rPr>
              <a:t>th</a:t>
            </a:r>
            <a:r>
              <a:rPr lang="en-US" sz="4400" b="1" dirty="0">
                <a:solidFill>
                  <a:srgbClr val="FFFF00"/>
                </a:solidFill>
              </a:rPr>
              <a:t> </a:t>
            </a:r>
            <a:r>
              <a:rPr lang="en-US" sz="4400" b="1" dirty="0"/>
              <a:t>to have everything done except final reviews and edits.</a:t>
            </a:r>
          </a:p>
        </p:txBody>
      </p:sp>
    </p:spTree>
    <p:extLst>
      <p:ext uri="{BB962C8B-B14F-4D97-AF65-F5344CB8AC3E}">
        <p14:creationId xmlns:p14="http://schemas.microsoft.com/office/powerpoint/2010/main" val="14555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5529" y="731269"/>
            <a:ext cx="3429000" cy="1542803"/>
          </a:xfrm>
        </p:spPr>
        <p:txBody>
          <a:bodyPr>
            <a:noAutofit/>
          </a:bodyPr>
          <a:lstStyle/>
          <a:p>
            <a:r>
              <a:rPr lang="en-US" sz="4800" b="1" dirty="0">
                <a:solidFill>
                  <a:srgbClr val="00B050"/>
                </a:solidFill>
              </a:rPr>
              <a:t>RESOURCES</a:t>
            </a:r>
          </a:p>
        </p:txBody>
      </p:sp>
      <p:pic>
        <p:nvPicPr>
          <p:cNvPr id="5128" name="Picture 8" descr="Help, Refugees, Refuge, Charity, Escape, Asylum, Borde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333" b="8333"/>
          <a:stretch>
            <a:fillRect/>
          </a:stretch>
        </p:blipFill>
        <p:spPr bwMode="auto">
          <a:xfrm>
            <a:off x="5404757" y="609601"/>
            <a:ext cx="5642654" cy="55510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058400" y="6248400"/>
            <a:ext cx="1455848" cy="261610"/>
          </a:xfrm>
          <a:prstGeom prst="rect">
            <a:avLst/>
          </a:prstGeom>
        </p:spPr>
        <p:txBody>
          <a:bodyPr wrap="none">
            <a:spAutoFit/>
          </a:bodyPr>
          <a:lstStyle/>
          <a:p>
            <a:pPr algn="ctr"/>
            <a:r>
              <a:rPr lang="en-US" sz="1100" b="1" dirty="0">
                <a:solidFill>
                  <a:srgbClr val="000099"/>
                </a:solidFill>
                <a:latin typeface="Helvetica" panose="020B0604020202020204" pitchFamily="34" charset="0"/>
              </a:rPr>
              <a:t>3dman_eu Pixabay</a:t>
            </a:r>
          </a:p>
        </p:txBody>
      </p:sp>
    </p:spTree>
    <p:extLst>
      <p:ext uri="{BB962C8B-B14F-4D97-AF65-F5344CB8AC3E}">
        <p14:creationId xmlns:p14="http://schemas.microsoft.com/office/powerpoint/2010/main" val="19734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2457" y="335845"/>
            <a:ext cx="8991600" cy="6186309"/>
          </a:xfrm>
          <a:prstGeom prst="rect">
            <a:avLst/>
          </a:prstGeom>
          <a:noFill/>
        </p:spPr>
        <p:txBody>
          <a:bodyPr wrap="square" rtlCol="0">
            <a:spAutoFit/>
          </a:bodyPr>
          <a:lstStyle/>
          <a:p>
            <a:r>
              <a:rPr lang="en-US" sz="3600" b="1" dirty="0">
                <a:solidFill>
                  <a:srgbClr val="00B050"/>
                </a:solidFill>
              </a:rPr>
              <a:t>For general portfolio information:</a:t>
            </a:r>
          </a:p>
          <a:p>
            <a:pPr marL="571500" indent="-571500">
              <a:buFont typeface="Arial" panose="020B0604020202020204" pitchFamily="34" charset="0"/>
              <a:buChar char="•"/>
            </a:pPr>
            <a:r>
              <a:rPr lang="en-US" sz="3600" dirty="0"/>
              <a:t>Leslie Smith, Faculty Fellow</a:t>
            </a:r>
          </a:p>
          <a:p>
            <a:pPr marL="571500" indent="-571500">
              <a:buFont typeface="Arial" panose="020B0604020202020204" pitchFamily="34" charset="0"/>
              <a:buChar char="•"/>
            </a:pPr>
            <a:r>
              <a:rPr lang="en-US" sz="3600" dirty="0"/>
              <a:t>Dan Hare, Faculty Fellow</a:t>
            </a:r>
          </a:p>
          <a:p>
            <a:pPr marL="571500" indent="-571500">
              <a:buFont typeface="Arial" panose="020B0604020202020204" pitchFamily="34" charset="0"/>
              <a:buChar char="•"/>
            </a:pPr>
            <a:r>
              <a:rPr lang="en-US" sz="3600" dirty="0"/>
              <a:t>Heather Johnston, P&amp;T Process Committee</a:t>
            </a:r>
          </a:p>
          <a:p>
            <a:pPr marL="571500" indent="-571500">
              <a:buFont typeface="Arial" panose="020B0604020202020204" pitchFamily="34" charset="0"/>
              <a:buChar char="•"/>
            </a:pPr>
            <a:r>
              <a:rPr lang="en-US" sz="3600" dirty="0"/>
              <a:t>Jeremy Banta, P&amp;T Process Committee</a:t>
            </a:r>
          </a:p>
          <a:p>
            <a:endParaRPr lang="en-US" sz="3600" dirty="0"/>
          </a:p>
          <a:p>
            <a:r>
              <a:rPr lang="en-US" sz="3600" b="1" dirty="0">
                <a:solidFill>
                  <a:srgbClr val="00B050"/>
                </a:solidFill>
              </a:rPr>
              <a:t>For digitizing assistance:</a:t>
            </a:r>
          </a:p>
          <a:p>
            <a:pPr marL="571500" indent="-571500">
              <a:buFont typeface="Arial" panose="020B0604020202020204" pitchFamily="34" charset="0"/>
              <a:buChar char="•"/>
            </a:pPr>
            <a:r>
              <a:rPr lang="en-US" sz="3600" dirty="0"/>
              <a:t>DEIS</a:t>
            </a:r>
          </a:p>
          <a:p>
            <a:pPr marL="571500" indent="-571500">
              <a:buFont typeface="Arial" panose="020B0604020202020204" pitchFamily="34" charset="0"/>
              <a:buChar char="•"/>
            </a:pPr>
            <a:r>
              <a:rPr lang="en-US" sz="3600" dirty="0"/>
              <a:t>Dann </a:t>
            </a:r>
            <a:r>
              <a:rPr lang="en-US" sz="3600" dirty="0" err="1"/>
              <a:t>Marketos</a:t>
            </a:r>
            <a:endParaRPr lang="en-US" sz="3600" dirty="0"/>
          </a:p>
          <a:p>
            <a:pPr marL="571500" indent="-571500">
              <a:buFont typeface="Arial" panose="020B0604020202020204" pitchFamily="34" charset="0"/>
              <a:buChar char="•"/>
            </a:pPr>
            <a:r>
              <a:rPr lang="en-US" sz="3600" dirty="0"/>
              <a:t>Nick </a:t>
            </a:r>
            <a:r>
              <a:rPr lang="en-US" sz="3600" dirty="0" err="1"/>
              <a:t>Lakostik</a:t>
            </a:r>
            <a:endParaRPr lang="en-US" sz="3600" dirty="0"/>
          </a:p>
          <a:p>
            <a:pPr marL="571500" indent="-571500">
              <a:buFont typeface="Arial" panose="020B0604020202020204" pitchFamily="34" charset="0"/>
              <a:buChar char="•"/>
            </a:pPr>
            <a:r>
              <a:rPr lang="en-US" sz="3600" dirty="0"/>
              <a:t>Dan Hare</a:t>
            </a:r>
          </a:p>
        </p:txBody>
      </p:sp>
    </p:spTree>
    <p:extLst>
      <p:ext uri="{BB962C8B-B14F-4D97-AF65-F5344CB8AC3E}">
        <p14:creationId xmlns:p14="http://schemas.microsoft.com/office/powerpoint/2010/main" val="2376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742" y="851069"/>
            <a:ext cx="3810002" cy="1478570"/>
          </a:xfrm>
        </p:spPr>
        <p:txBody>
          <a:bodyPr>
            <a:normAutofit fontScale="90000"/>
          </a:bodyPr>
          <a:lstStyle/>
          <a:p>
            <a:r>
              <a:rPr lang="en-US" sz="5400" b="1" dirty="0"/>
              <a:t>Portfolio contents</a:t>
            </a:r>
          </a:p>
        </p:txBody>
      </p:sp>
      <p:pic>
        <p:nvPicPr>
          <p:cNvPr id="4" name="Picture Placeholder 17"/>
          <p:cNvPicPr>
            <a:picLocks noChangeAspect="1"/>
          </p:cNvPicPr>
          <p:nvPr/>
        </p:nvPicPr>
        <p:blipFill>
          <a:blip r:embed="rId2">
            <a:extLst>
              <a:ext uri="{28A0092B-C50C-407E-A947-70E740481C1C}">
                <a14:useLocalDpi xmlns:a14="http://schemas.microsoft.com/office/drawing/2010/main" val="0"/>
              </a:ext>
            </a:extLst>
          </a:blip>
          <a:srcRect l="10040" r="10040"/>
          <a:stretch>
            <a:fillRect/>
          </a:stretch>
        </p:blipFill>
        <p:spPr>
          <a:xfrm>
            <a:off x="5245328" y="1083620"/>
            <a:ext cx="5831975" cy="4859980"/>
          </a:xfrm>
          <a:prstGeom prst="rect">
            <a:avLst/>
          </a:prstGeom>
        </p:spPr>
      </p:pic>
      <p:sp>
        <p:nvSpPr>
          <p:cNvPr id="5" name="TextBox 4"/>
          <p:cNvSpPr txBox="1"/>
          <p:nvPr/>
        </p:nvSpPr>
        <p:spPr>
          <a:xfrm>
            <a:off x="2198077" y="3513610"/>
            <a:ext cx="2514600" cy="1200329"/>
          </a:xfrm>
          <a:prstGeom prst="rect">
            <a:avLst/>
          </a:prstGeom>
          <a:noFill/>
        </p:spPr>
        <p:txBody>
          <a:bodyPr wrap="square" rtlCol="0">
            <a:spAutoFit/>
          </a:bodyPr>
          <a:lstStyle/>
          <a:p>
            <a:r>
              <a:rPr lang="en-US" sz="3600" b="1" dirty="0">
                <a:solidFill>
                  <a:srgbClr val="00B050"/>
                </a:solidFill>
              </a:rPr>
              <a:t>TWO SECTIONS</a:t>
            </a:r>
          </a:p>
        </p:txBody>
      </p:sp>
    </p:spTree>
    <p:extLst>
      <p:ext uri="{BB962C8B-B14F-4D97-AF65-F5344CB8AC3E}">
        <p14:creationId xmlns:p14="http://schemas.microsoft.com/office/powerpoint/2010/main" val="6992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409885" cy="2387600"/>
          </a:xfrm>
        </p:spPr>
        <p:txBody>
          <a:bodyPr>
            <a:normAutofit/>
          </a:bodyPr>
          <a:lstStyle/>
          <a:p>
            <a:r>
              <a:rPr lang="en-US" sz="6600" b="1" dirty="0">
                <a:solidFill>
                  <a:srgbClr val="00B050"/>
                </a:solidFill>
              </a:rPr>
              <a:t>Thank You!</a:t>
            </a:r>
          </a:p>
        </p:txBody>
      </p:sp>
      <p:sp>
        <p:nvSpPr>
          <p:cNvPr id="3" name="Subtitle 2"/>
          <p:cNvSpPr>
            <a:spLocks noGrp="1"/>
          </p:cNvSpPr>
          <p:nvPr>
            <p:ph type="subTitle" idx="1"/>
          </p:nvPr>
        </p:nvSpPr>
        <p:spPr/>
        <p:txBody>
          <a:bodyPr>
            <a:normAutofit/>
          </a:bodyPr>
          <a:lstStyle/>
          <a:p>
            <a:r>
              <a:rPr lang="en-US" sz="3200" dirty="0"/>
              <a:t>Portfolio Workshop</a:t>
            </a:r>
          </a:p>
          <a:p>
            <a:r>
              <a:rPr lang="en-US" sz="3200" dirty="0"/>
              <a:t>2023-2024</a:t>
            </a:r>
          </a:p>
        </p:txBody>
      </p:sp>
    </p:spTree>
    <p:extLst>
      <p:ext uri="{BB962C8B-B14F-4D97-AF65-F5344CB8AC3E}">
        <p14:creationId xmlns:p14="http://schemas.microsoft.com/office/powerpoint/2010/main" val="61742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47" y="514015"/>
            <a:ext cx="10523718" cy="1478570"/>
          </a:xfrm>
        </p:spPr>
        <p:txBody>
          <a:bodyPr>
            <a:normAutofit/>
          </a:bodyPr>
          <a:lstStyle/>
          <a:p>
            <a:r>
              <a:rPr lang="en-US" sz="4400" b="1" dirty="0"/>
              <a:t>Choosing a format—Considerations </a:t>
            </a:r>
          </a:p>
        </p:txBody>
      </p:sp>
      <p:sp>
        <p:nvSpPr>
          <p:cNvPr id="3" name="TextBox 2"/>
          <p:cNvSpPr txBox="1"/>
          <p:nvPr/>
        </p:nvSpPr>
        <p:spPr>
          <a:xfrm>
            <a:off x="1805146" y="2097088"/>
            <a:ext cx="8762706" cy="4585871"/>
          </a:xfrm>
          <a:prstGeom prst="rect">
            <a:avLst/>
          </a:prstGeom>
          <a:noFill/>
        </p:spPr>
        <p:txBody>
          <a:bodyPr wrap="square" rtlCol="0">
            <a:spAutoFit/>
          </a:bodyPr>
          <a:lstStyle/>
          <a:p>
            <a:r>
              <a:rPr lang="en-US" sz="4000" b="1" dirty="0">
                <a:solidFill>
                  <a:srgbClr val="00B050"/>
                </a:solidFill>
              </a:rPr>
              <a:t>Paper or Digital</a:t>
            </a:r>
          </a:p>
          <a:p>
            <a:endParaRPr lang="en-US" sz="4000" b="1" dirty="0">
              <a:solidFill>
                <a:srgbClr val="00B050"/>
              </a:solidFill>
            </a:endParaRPr>
          </a:p>
          <a:p>
            <a:pPr marL="514350" indent="-514350">
              <a:buAutoNum type="arabicPeriod"/>
            </a:pPr>
            <a:r>
              <a:rPr lang="en-US" sz="3600" b="1" dirty="0">
                <a:solidFill>
                  <a:srgbClr val="00B050"/>
                </a:solidFill>
              </a:rPr>
              <a:t>Neither is easier—they just present different challenges.</a:t>
            </a:r>
          </a:p>
          <a:p>
            <a:pPr marL="514350" indent="-514350">
              <a:buAutoNum type="arabicPeriod"/>
            </a:pPr>
            <a:endParaRPr lang="en-US" sz="3600" b="1" dirty="0">
              <a:solidFill>
                <a:srgbClr val="00B050"/>
              </a:solidFill>
            </a:endParaRPr>
          </a:p>
          <a:p>
            <a:pPr marL="514350" indent="-514350">
              <a:buAutoNum type="arabicPeriod"/>
            </a:pPr>
            <a:r>
              <a:rPr lang="en-US" sz="3600" b="1" dirty="0">
                <a:solidFill>
                  <a:srgbClr val="00B050"/>
                </a:solidFill>
              </a:rPr>
              <a:t>Focus on your comfort level. </a:t>
            </a:r>
          </a:p>
          <a:p>
            <a:pPr marL="514350" indent="-514350">
              <a:buAutoNum type="arabicPeriod"/>
            </a:pPr>
            <a:endParaRPr lang="en-US" sz="4000" b="1" dirty="0">
              <a:solidFill>
                <a:srgbClr val="00B050"/>
              </a:solidFill>
            </a:endParaRPr>
          </a:p>
          <a:p>
            <a:endParaRPr lang="en-US" sz="2800" dirty="0"/>
          </a:p>
        </p:txBody>
      </p:sp>
    </p:spTree>
    <p:extLst>
      <p:ext uri="{BB962C8B-B14F-4D97-AF65-F5344CB8AC3E}">
        <p14:creationId xmlns:p14="http://schemas.microsoft.com/office/powerpoint/2010/main" val="826729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Paper portfolio</a:t>
            </a:r>
          </a:p>
        </p:txBody>
      </p:sp>
      <p:sp>
        <p:nvSpPr>
          <p:cNvPr id="3" name="TextBox 2"/>
          <p:cNvSpPr txBox="1"/>
          <p:nvPr/>
        </p:nvSpPr>
        <p:spPr>
          <a:xfrm>
            <a:off x="1562016" y="2490229"/>
            <a:ext cx="9916970" cy="2800767"/>
          </a:xfrm>
          <a:prstGeom prst="rect">
            <a:avLst/>
          </a:prstGeom>
          <a:noFill/>
        </p:spPr>
        <p:txBody>
          <a:bodyPr wrap="square" rtlCol="0">
            <a:spAutoFit/>
          </a:bodyPr>
          <a:lstStyle/>
          <a:p>
            <a:pPr marL="457200" indent="-457200">
              <a:buFont typeface="Arial" panose="020B0604020202020204" pitchFamily="34" charset="0"/>
              <a:buChar char="•"/>
            </a:pPr>
            <a:r>
              <a:rPr lang="en-US" sz="4000" b="1" u="sng" dirty="0"/>
              <a:t>One</a:t>
            </a:r>
            <a:r>
              <a:rPr lang="en-US" sz="4000" b="1" dirty="0"/>
              <a:t> 3-ring binder—two to five inches wide</a:t>
            </a:r>
          </a:p>
          <a:p>
            <a:pPr marL="457200" indent="-457200">
              <a:buFont typeface="Arial" panose="020B0604020202020204" pitchFamily="34" charset="0"/>
              <a:buChar char="•"/>
            </a:pPr>
            <a:r>
              <a:rPr lang="en-US" sz="4000" b="1" dirty="0"/>
              <a:t>Tabbed dividers for major sections</a:t>
            </a:r>
          </a:p>
          <a:p>
            <a:pPr marL="457200" indent="-457200">
              <a:buFont typeface="Arial" panose="020B0604020202020204" pitchFamily="34" charset="0"/>
              <a:buChar char="•"/>
            </a:pPr>
            <a:r>
              <a:rPr lang="en-US" sz="4000" b="1" dirty="0"/>
              <a:t>Sheet protectors—used judiciously</a:t>
            </a:r>
          </a:p>
          <a:p>
            <a:endParaRPr lang="en-US" sz="2800" b="1"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065274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4 inch 3 ring binder"/>
          <p:cNvPicPr/>
          <p:nvPr/>
        </p:nvPicPr>
        <p:blipFill>
          <a:blip r:embed="rId2">
            <a:extLst>
              <a:ext uri="{28A0092B-C50C-407E-A947-70E740481C1C}">
                <a14:useLocalDpi xmlns:a14="http://schemas.microsoft.com/office/drawing/2010/main" val="0"/>
              </a:ext>
            </a:extLst>
          </a:blip>
          <a:srcRect/>
          <a:stretch>
            <a:fillRect/>
          </a:stretch>
        </p:blipFill>
        <p:spPr bwMode="auto">
          <a:xfrm>
            <a:off x="822960" y="404949"/>
            <a:ext cx="4289516" cy="4052207"/>
          </a:xfrm>
          <a:prstGeom prst="rect">
            <a:avLst/>
          </a:prstGeom>
          <a:noFill/>
          <a:ln>
            <a:noFill/>
          </a:ln>
        </p:spPr>
      </p:pic>
      <p:pic>
        <p:nvPicPr>
          <p:cNvPr id="1028" name="Picture 4" descr="Image result for tabbed sheet protectors"/>
          <p:cNvPicPr>
            <a:picLocks noChangeAspect="1" noChangeArrowheads="1"/>
          </p:cNvPicPr>
          <p:nvPr/>
        </p:nvPicPr>
        <p:blipFill rotWithShape="1">
          <a:blip r:embed="rId3">
            <a:extLst>
              <a:ext uri="{28A0092B-C50C-407E-A947-70E740481C1C}">
                <a14:useLocalDpi xmlns:a14="http://schemas.microsoft.com/office/drawing/2010/main" val="0"/>
              </a:ext>
            </a:extLst>
          </a:blip>
          <a:srcRect l="14489" t="10449" r="13994" b="10801"/>
          <a:stretch/>
        </p:blipFill>
        <p:spPr bwMode="auto">
          <a:xfrm>
            <a:off x="4702630" y="2769328"/>
            <a:ext cx="3487782" cy="38404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sheet protect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sheet prote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843" y="607014"/>
            <a:ext cx="4048125"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08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37457"/>
            <a:ext cx="9144001" cy="838200"/>
          </a:xfrm>
        </p:spPr>
        <p:txBody>
          <a:bodyPr>
            <a:normAutofit/>
          </a:bodyPr>
          <a:lstStyle/>
          <a:p>
            <a:r>
              <a:rPr lang="en-US" sz="4400" b="1" dirty="0">
                <a:solidFill>
                  <a:srgbClr val="00B050"/>
                </a:solidFill>
              </a:rPr>
              <a:t>Paper portfolios</a:t>
            </a:r>
          </a:p>
        </p:txBody>
      </p:sp>
      <p:sp>
        <p:nvSpPr>
          <p:cNvPr id="3" name="Content Placeholder 2"/>
          <p:cNvSpPr>
            <a:spLocks noGrp="1"/>
          </p:cNvSpPr>
          <p:nvPr>
            <p:ph idx="1"/>
          </p:nvPr>
        </p:nvSpPr>
        <p:spPr>
          <a:xfrm>
            <a:off x="1470727" y="1439708"/>
            <a:ext cx="10363200" cy="5029200"/>
          </a:xfrm>
        </p:spPr>
        <p:txBody>
          <a:bodyPr>
            <a:normAutofit/>
          </a:bodyPr>
          <a:lstStyle/>
          <a:p>
            <a:pPr marL="0" indent="-137">
              <a:buNone/>
            </a:pPr>
            <a:r>
              <a:rPr lang="en-US" sz="3200" b="1" dirty="0"/>
              <a:t>The </a:t>
            </a:r>
            <a:r>
              <a:rPr lang="en-US" sz="3200" b="1" dirty="0">
                <a:solidFill>
                  <a:srgbClr val="00B050"/>
                </a:solidFill>
              </a:rPr>
              <a:t>spine</a:t>
            </a:r>
            <a:r>
              <a:rPr lang="en-US" sz="3200" b="1" dirty="0"/>
              <a:t> of </a:t>
            </a:r>
            <a:r>
              <a:rPr lang="en-US" sz="3200" b="1" u="sng" dirty="0"/>
              <a:t>paper</a:t>
            </a:r>
            <a:r>
              <a:rPr lang="en-US" sz="3200" b="1" dirty="0"/>
              <a:t> portfolios must include the following:</a:t>
            </a:r>
          </a:p>
          <a:p>
            <a:pPr lvl="2"/>
            <a:r>
              <a:rPr lang="en-US" sz="2800" b="1" dirty="0"/>
              <a:t>Name</a:t>
            </a:r>
          </a:p>
          <a:p>
            <a:pPr lvl="2"/>
            <a:r>
              <a:rPr lang="en-US" sz="2800" b="1" dirty="0"/>
              <a:t>Department</a:t>
            </a:r>
          </a:p>
          <a:p>
            <a:pPr lvl="2"/>
            <a:r>
              <a:rPr lang="en-US" sz="2800" b="1" dirty="0"/>
              <a:t>Rank Applying For</a:t>
            </a:r>
          </a:p>
          <a:p>
            <a:pPr marL="457200" lvl="1" indent="0">
              <a:buNone/>
            </a:pPr>
            <a:endParaRPr lang="en-US" sz="2800" b="1" dirty="0"/>
          </a:p>
        </p:txBody>
      </p:sp>
    </p:spTree>
    <p:extLst>
      <p:ext uri="{BB962C8B-B14F-4D97-AF65-F5344CB8AC3E}">
        <p14:creationId xmlns:p14="http://schemas.microsoft.com/office/powerpoint/2010/main" val="203154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37457"/>
            <a:ext cx="9144001" cy="838200"/>
          </a:xfrm>
        </p:spPr>
        <p:txBody>
          <a:bodyPr>
            <a:normAutofit/>
          </a:bodyPr>
          <a:lstStyle/>
          <a:p>
            <a:r>
              <a:rPr lang="en-US" sz="4400" b="1" dirty="0">
                <a:solidFill>
                  <a:srgbClr val="00B050"/>
                </a:solidFill>
              </a:rPr>
              <a:t>Paper portfolios</a:t>
            </a:r>
          </a:p>
        </p:txBody>
      </p:sp>
      <p:sp>
        <p:nvSpPr>
          <p:cNvPr id="3" name="Content Placeholder 2"/>
          <p:cNvSpPr>
            <a:spLocks noGrp="1"/>
          </p:cNvSpPr>
          <p:nvPr>
            <p:ph idx="1"/>
          </p:nvPr>
        </p:nvSpPr>
        <p:spPr>
          <a:xfrm>
            <a:off x="1470727" y="1439708"/>
            <a:ext cx="9695113" cy="5029200"/>
          </a:xfrm>
        </p:spPr>
        <p:txBody>
          <a:bodyPr>
            <a:normAutofit/>
          </a:bodyPr>
          <a:lstStyle/>
          <a:p>
            <a:pPr marL="0" indent="0">
              <a:buNone/>
            </a:pPr>
            <a:r>
              <a:rPr lang="en-US" b="1" dirty="0"/>
              <a:t>A laminated copy of the </a:t>
            </a:r>
            <a:r>
              <a:rPr lang="en-US" b="1" dirty="0">
                <a:solidFill>
                  <a:srgbClr val="00B050"/>
                </a:solidFill>
              </a:rPr>
              <a:t>Table of Contents </a:t>
            </a:r>
            <a:r>
              <a:rPr lang="en-US" b="1" dirty="0"/>
              <a:t>may be placed in the front pocket of the binder if desired.</a:t>
            </a:r>
          </a:p>
          <a:p>
            <a:pPr marL="0" indent="0">
              <a:buNone/>
            </a:pPr>
            <a:endParaRPr lang="en-US" b="1" dirty="0"/>
          </a:p>
          <a:p>
            <a:pPr marL="0" indent="0">
              <a:buNone/>
            </a:pPr>
            <a:r>
              <a:rPr lang="en-US" b="1" dirty="0"/>
              <a:t>Include seven empty sheet protectors for the </a:t>
            </a:r>
            <a:r>
              <a:rPr lang="en-US" b="1" dirty="0">
                <a:solidFill>
                  <a:srgbClr val="00B050"/>
                </a:solidFill>
              </a:rPr>
              <a:t>letters of recommendation</a:t>
            </a:r>
            <a:r>
              <a:rPr lang="en-US" b="1" dirty="0"/>
              <a:t>. Committees and administrators will add recommendation letters as the portfolio moves through the process.</a:t>
            </a:r>
          </a:p>
          <a:p>
            <a:pPr marL="0" indent="0">
              <a:buNone/>
            </a:pPr>
            <a:endParaRPr lang="en-US" b="1" dirty="0"/>
          </a:p>
          <a:p>
            <a:pPr marL="0" indent="0">
              <a:buNone/>
            </a:pPr>
            <a:r>
              <a:rPr lang="en-US" b="1" dirty="0"/>
              <a:t>Ensure that all pages within sheet protectors are visible without removal.</a:t>
            </a:r>
          </a:p>
          <a:p>
            <a:pPr marL="457200" lvl="1" indent="0">
              <a:buNone/>
            </a:pPr>
            <a:endParaRPr lang="en-US" sz="2800" b="1" dirty="0"/>
          </a:p>
          <a:p>
            <a:endParaRPr lang="en-US" dirty="0"/>
          </a:p>
        </p:txBody>
      </p:sp>
    </p:spTree>
    <p:extLst>
      <p:ext uri="{BB962C8B-B14F-4D97-AF65-F5344CB8AC3E}">
        <p14:creationId xmlns:p14="http://schemas.microsoft.com/office/powerpoint/2010/main" val="256720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348343"/>
            <a:ext cx="9144001" cy="762000"/>
          </a:xfrm>
        </p:spPr>
        <p:txBody>
          <a:bodyPr>
            <a:normAutofit/>
          </a:bodyPr>
          <a:lstStyle/>
          <a:p>
            <a:r>
              <a:rPr lang="en-US" sz="4400" b="1">
                <a:solidFill>
                  <a:srgbClr val="00B050"/>
                </a:solidFill>
              </a:rPr>
              <a:t>Section One</a:t>
            </a:r>
            <a:endParaRPr lang="en-US" sz="4400" b="1" dirty="0">
              <a:solidFill>
                <a:srgbClr val="00B050"/>
              </a:solidFill>
            </a:endParaRPr>
          </a:p>
        </p:txBody>
      </p:sp>
      <p:sp>
        <p:nvSpPr>
          <p:cNvPr id="3" name="Content Placeholder 2"/>
          <p:cNvSpPr>
            <a:spLocks noGrp="1"/>
          </p:cNvSpPr>
          <p:nvPr>
            <p:ph idx="1"/>
          </p:nvPr>
        </p:nvSpPr>
        <p:spPr>
          <a:xfrm>
            <a:off x="2041072" y="1317171"/>
            <a:ext cx="9710055" cy="5257800"/>
          </a:xfrm>
        </p:spPr>
        <p:txBody>
          <a:bodyPr>
            <a:normAutofit/>
          </a:bodyPr>
          <a:lstStyle/>
          <a:p>
            <a:pPr marL="457063" indent="-457063">
              <a:spcAft>
                <a:spcPts val="1200"/>
              </a:spcAft>
              <a:buFont typeface="+mj-lt"/>
              <a:buAutoNum type="alphaUcPeriod"/>
            </a:pPr>
            <a:r>
              <a:rPr lang="en-US" sz="2600" b="1"/>
              <a:t>Cover Page </a:t>
            </a:r>
          </a:p>
          <a:p>
            <a:pPr marL="457063" indent="-457063">
              <a:spcAft>
                <a:spcPts val="1200"/>
              </a:spcAft>
              <a:buFont typeface="+mj-lt"/>
              <a:buAutoNum type="alphaUcPeriod"/>
            </a:pPr>
            <a:r>
              <a:rPr lang="en-US" sz="2600" b="1"/>
              <a:t> Table of Contents </a:t>
            </a:r>
          </a:p>
          <a:p>
            <a:pPr marL="457063" indent="-457063">
              <a:spcAft>
                <a:spcPts val="1200"/>
              </a:spcAft>
              <a:buFont typeface="+mj-lt"/>
              <a:buAutoNum type="alphaUcPeriod"/>
            </a:pPr>
            <a:r>
              <a:rPr lang="en-US" sz="2600" b="1"/>
              <a:t> Letter of Application </a:t>
            </a:r>
          </a:p>
          <a:p>
            <a:pPr marL="457063" indent="-457063">
              <a:spcAft>
                <a:spcPts val="1200"/>
              </a:spcAft>
              <a:buFont typeface="+mj-lt"/>
              <a:buAutoNum type="alphaUcPeriod"/>
            </a:pPr>
            <a:r>
              <a:rPr lang="en-US" sz="2600" b="1"/>
              <a:t> Opening Remarks</a:t>
            </a:r>
          </a:p>
          <a:p>
            <a:pPr marL="457063" indent="-457063">
              <a:spcAft>
                <a:spcPts val="1200"/>
              </a:spcAft>
              <a:buFont typeface="+mj-lt"/>
              <a:buAutoNum type="alphaUcPeriod"/>
            </a:pPr>
            <a:r>
              <a:rPr lang="en-US" sz="2600" b="1"/>
              <a:t> Letters of Recommendation </a:t>
            </a:r>
          </a:p>
          <a:p>
            <a:pPr marL="457063" indent="-457063">
              <a:spcAft>
                <a:spcPts val="1200"/>
              </a:spcAft>
              <a:buFont typeface="+mj-lt"/>
              <a:buAutoNum type="alphaUcPeriod"/>
            </a:pPr>
            <a:r>
              <a:rPr lang="en-US" sz="2600" b="1"/>
              <a:t> Annual Faculty Performance Appraisals </a:t>
            </a:r>
          </a:p>
          <a:p>
            <a:pPr marL="457063" indent="-457063">
              <a:spcAft>
                <a:spcPts val="1200"/>
              </a:spcAft>
              <a:buFont typeface="+mj-lt"/>
              <a:buAutoNum type="alphaUcPeriod"/>
            </a:pPr>
            <a:r>
              <a:rPr lang="en-US" sz="2600" b="1"/>
              <a:t> Faculty Observation Reports </a:t>
            </a:r>
            <a:endParaRPr lang="en-US" dirty="0"/>
          </a:p>
        </p:txBody>
      </p:sp>
    </p:spTree>
    <p:extLst>
      <p:ext uri="{BB962C8B-B14F-4D97-AF65-F5344CB8AC3E}">
        <p14:creationId xmlns:p14="http://schemas.microsoft.com/office/powerpoint/2010/main" val="95897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30" y="277586"/>
            <a:ext cx="9144001" cy="990600"/>
          </a:xfrm>
        </p:spPr>
        <p:txBody>
          <a:bodyPr>
            <a:normAutofit/>
          </a:bodyPr>
          <a:lstStyle/>
          <a:p>
            <a:r>
              <a:rPr lang="en-US" sz="4400" b="1" dirty="0">
                <a:solidFill>
                  <a:srgbClr val="00B050"/>
                </a:solidFill>
              </a:rPr>
              <a:t>Section Two</a:t>
            </a:r>
          </a:p>
        </p:txBody>
      </p:sp>
      <p:sp>
        <p:nvSpPr>
          <p:cNvPr id="3" name="Content Placeholder 2"/>
          <p:cNvSpPr>
            <a:spLocks noGrp="1"/>
          </p:cNvSpPr>
          <p:nvPr>
            <p:ph idx="1"/>
          </p:nvPr>
        </p:nvSpPr>
        <p:spPr>
          <a:xfrm>
            <a:off x="1823358" y="1268186"/>
            <a:ext cx="10031186" cy="5257800"/>
          </a:xfrm>
        </p:spPr>
        <p:txBody>
          <a:bodyPr>
            <a:noAutofit/>
          </a:bodyPr>
          <a:lstStyle/>
          <a:p>
            <a:pPr marL="0" indent="0">
              <a:buNone/>
            </a:pPr>
            <a:r>
              <a:rPr lang="en-US" b="1" dirty="0">
                <a:solidFill>
                  <a:srgbClr val="00B050"/>
                </a:solidFill>
              </a:rPr>
              <a:t>A.  Teaching and Learning Activities </a:t>
            </a:r>
            <a:r>
              <a:rPr lang="en-US" b="1" dirty="0">
                <a:solidFill>
                  <a:srgbClr val="FFFF00"/>
                </a:solidFill>
              </a:rPr>
              <a:t>(Instruction, Assessment, Advising) </a:t>
            </a:r>
          </a:p>
          <a:p>
            <a:pPr marL="0" indent="0">
              <a:buNone/>
            </a:pPr>
            <a:r>
              <a:rPr lang="en-US" b="1" dirty="0"/>
              <a:t>	1.  Teaching Philosophy and Narrative </a:t>
            </a:r>
          </a:p>
          <a:p>
            <a:pPr marL="0" indent="0">
              <a:buNone/>
            </a:pPr>
            <a:r>
              <a:rPr lang="en-US" b="1" dirty="0"/>
              <a:t>	2.  Documentation </a:t>
            </a:r>
          </a:p>
          <a:p>
            <a:pPr marL="0" indent="0">
              <a:buNone/>
            </a:pPr>
            <a:r>
              <a:rPr lang="en-US" b="1" dirty="0">
                <a:solidFill>
                  <a:srgbClr val="00B050"/>
                </a:solidFill>
              </a:rPr>
              <a:t> B.  Professional Activities  </a:t>
            </a:r>
            <a:r>
              <a:rPr lang="en-US" b="1" dirty="0">
                <a:solidFill>
                  <a:srgbClr val="FFFF00"/>
                </a:solidFill>
              </a:rPr>
              <a:t>(Development, Scholarship, Service to Profession)</a:t>
            </a:r>
          </a:p>
          <a:p>
            <a:pPr marL="0" indent="0">
              <a:buNone/>
            </a:pPr>
            <a:r>
              <a:rPr lang="en-US" b="1" dirty="0"/>
              <a:t>	1.  Narrative </a:t>
            </a:r>
          </a:p>
          <a:p>
            <a:pPr marL="0" indent="0">
              <a:buNone/>
            </a:pPr>
            <a:r>
              <a:rPr lang="en-US" b="1" dirty="0"/>
              <a:t>	2.  Documentation</a:t>
            </a:r>
          </a:p>
          <a:p>
            <a:pPr marL="0" indent="0">
              <a:buNone/>
            </a:pPr>
            <a:r>
              <a:rPr lang="en-US" b="1" dirty="0">
                <a:solidFill>
                  <a:srgbClr val="00B0F0"/>
                </a:solidFill>
              </a:rPr>
              <a:t> </a:t>
            </a:r>
            <a:r>
              <a:rPr lang="en-US" b="1" dirty="0">
                <a:solidFill>
                  <a:srgbClr val="00B050"/>
                </a:solidFill>
              </a:rPr>
              <a:t>C.  Service Activities 	   </a:t>
            </a:r>
            <a:r>
              <a:rPr lang="en-US" b="1" dirty="0">
                <a:solidFill>
                  <a:srgbClr val="FFFF00"/>
                </a:solidFill>
              </a:rPr>
              <a:t>(Department, Division, College, Community)</a:t>
            </a:r>
          </a:p>
          <a:p>
            <a:pPr marL="0" indent="0">
              <a:buNone/>
            </a:pPr>
            <a:r>
              <a:rPr lang="en-US" b="1" dirty="0"/>
              <a:t>	1.  Narrative </a:t>
            </a:r>
          </a:p>
          <a:p>
            <a:pPr marL="0" indent="0">
              <a:buNone/>
            </a:pPr>
            <a:r>
              <a:rPr lang="en-US" b="1" dirty="0"/>
              <a:t>	2.  Documentation</a:t>
            </a:r>
          </a:p>
        </p:txBody>
      </p:sp>
    </p:spTree>
    <p:extLst>
      <p:ext uri="{BB962C8B-B14F-4D97-AF65-F5344CB8AC3E}">
        <p14:creationId xmlns:p14="http://schemas.microsoft.com/office/powerpoint/2010/main" val="17994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37457"/>
            <a:ext cx="9144001" cy="838200"/>
          </a:xfrm>
        </p:spPr>
        <p:txBody>
          <a:bodyPr>
            <a:normAutofit/>
          </a:bodyPr>
          <a:lstStyle/>
          <a:p>
            <a:r>
              <a:rPr lang="en-US" sz="4400" b="1" dirty="0">
                <a:solidFill>
                  <a:srgbClr val="00B050"/>
                </a:solidFill>
              </a:rPr>
              <a:t>Cover Page</a:t>
            </a:r>
          </a:p>
        </p:txBody>
      </p:sp>
      <p:sp>
        <p:nvSpPr>
          <p:cNvPr id="3" name="Content Placeholder 2"/>
          <p:cNvSpPr>
            <a:spLocks noGrp="1"/>
          </p:cNvSpPr>
          <p:nvPr>
            <p:ph idx="1"/>
          </p:nvPr>
        </p:nvSpPr>
        <p:spPr>
          <a:xfrm>
            <a:off x="1470727" y="1439708"/>
            <a:ext cx="10363200" cy="5029200"/>
          </a:xfrm>
        </p:spPr>
        <p:txBody>
          <a:bodyPr>
            <a:normAutofit/>
          </a:bodyPr>
          <a:lstStyle/>
          <a:p>
            <a:pPr marL="457063" lvl="1" indent="0">
              <a:buNone/>
            </a:pPr>
            <a:r>
              <a:rPr lang="en-US" sz="2400" b="1" dirty="0"/>
              <a:t>The cover/opening page of the portfolio must include the following information:</a:t>
            </a:r>
          </a:p>
          <a:p>
            <a:pPr lvl="2"/>
            <a:r>
              <a:rPr lang="en-US" sz="2400" b="1" dirty="0"/>
              <a:t>Name</a:t>
            </a:r>
          </a:p>
          <a:p>
            <a:pPr lvl="2"/>
            <a:r>
              <a:rPr lang="en-US" sz="2400" b="1" dirty="0"/>
              <a:t>Current Rank</a:t>
            </a:r>
          </a:p>
          <a:p>
            <a:pPr lvl="2"/>
            <a:r>
              <a:rPr lang="en-US" sz="2400" b="1" dirty="0"/>
              <a:t>Rank Applying For</a:t>
            </a:r>
          </a:p>
          <a:p>
            <a:pPr lvl="2"/>
            <a:r>
              <a:rPr lang="en-US" sz="2400" b="1" dirty="0"/>
              <a:t>Department</a:t>
            </a:r>
          </a:p>
          <a:p>
            <a:pPr lvl="2"/>
            <a:r>
              <a:rPr lang="en-US" sz="2400" b="1" dirty="0"/>
              <a:t>Division</a:t>
            </a:r>
          </a:p>
          <a:p>
            <a:pPr lvl="2"/>
            <a:r>
              <a:rPr lang="en-US" sz="2400" b="1" dirty="0"/>
              <a:t>Submission Date</a:t>
            </a:r>
          </a:p>
        </p:txBody>
      </p:sp>
    </p:spTree>
    <p:extLst>
      <p:ext uri="{BB962C8B-B14F-4D97-AF65-F5344CB8AC3E}">
        <p14:creationId xmlns:p14="http://schemas.microsoft.com/office/powerpoint/2010/main" val="10463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rgbClr val="00B050"/>
                </a:solidFill>
              </a:rPr>
              <a:t>Table of Contents</a:t>
            </a:r>
          </a:p>
        </p:txBody>
      </p:sp>
      <p:sp>
        <p:nvSpPr>
          <p:cNvPr id="3" name="Content Placeholder 2"/>
          <p:cNvSpPr>
            <a:spLocks noGrp="1"/>
          </p:cNvSpPr>
          <p:nvPr>
            <p:ph idx="1"/>
          </p:nvPr>
        </p:nvSpPr>
        <p:spPr/>
        <p:txBody>
          <a:bodyPr>
            <a:normAutofit/>
          </a:bodyPr>
          <a:lstStyle/>
          <a:p>
            <a:pPr marL="457063" lvl="1" indent="0">
              <a:buNone/>
            </a:pPr>
            <a:r>
              <a:rPr lang="en-US" sz="3199" b="1" dirty="0"/>
              <a:t>A </a:t>
            </a:r>
            <a:r>
              <a:rPr lang="en-US" sz="3199" b="1" i="1" dirty="0">
                <a:solidFill>
                  <a:srgbClr val="00B050"/>
                </a:solidFill>
              </a:rPr>
              <a:t>detailed</a:t>
            </a:r>
            <a:r>
              <a:rPr lang="en-US" sz="3199" b="1" dirty="0"/>
              <a:t> listing of every activity included in the portfolio rather than just a list of section titles.</a:t>
            </a:r>
          </a:p>
          <a:p>
            <a:pPr marL="457063" lvl="1" indent="0">
              <a:buNone/>
            </a:pPr>
            <a:endParaRPr lang="en-US" sz="3199" b="1" dirty="0"/>
          </a:p>
          <a:p>
            <a:pPr marL="914263" lvl="1" indent="-457200"/>
            <a:r>
              <a:rPr lang="en-US" sz="2800" b="1" dirty="0"/>
              <a:t>Consider providing an attached copy that can be printed.  </a:t>
            </a:r>
          </a:p>
          <a:p>
            <a:pPr marL="457063" lvl="1" indent="0">
              <a:buNone/>
            </a:pPr>
            <a:endParaRPr lang="en-US" sz="3199" b="1" dirty="0"/>
          </a:p>
          <a:p>
            <a:pPr marL="0" indent="0" algn="ctr">
              <a:buNone/>
            </a:pPr>
            <a:endParaRPr lang="en-US" sz="3199" b="1" dirty="0"/>
          </a:p>
        </p:txBody>
      </p:sp>
    </p:spTree>
    <p:extLst>
      <p:ext uri="{BB962C8B-B14F-4D97-AF65-F5344CB8AC3E}">
        <p14:creationId xmlns:p14="http://schemas.microsoft.com/office/powerpoint/2010/main" val="41984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116" y="618913"/>
            <a:ext cx="4094596" cy="5555309"/>
          </a:xfrm>
          <a:prstGeom prst="rect">
            <a:avLst/>
          </a:prstGeom>
        </p:spPr>
      </p:pic>
      <p:sp>
        <p:nvSpPr>
          <p:cNvPr id="4" name="Multiply 3"/>
          <p:cNvSpPr/>
          <p:nvPr/>
        </p:nvSpPr>
        <p:spPr>
          <a:xfrm>
            <a:off x="3911131" y="295563"/>
            <a:ext cx="1468581" cy="219825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279573" y="122237"/>
            <a:ext cx="4953000" cy="6410325"/>
          </a:xfrm>
          <a:prstGeom prst="rect">
            <a:avLst/>
          </a:prstGeom>
        </p:spPr>
      </p:pic>
      <p:pic>
        <p:nvPicPr>
          <p:cNvPr id="7" name="Picture 6"/>
          <p:cNvPicPr>
            <a:picLocks noChangeAspect="1"/>
          </p:cNvPicPr>
          <p:nvPr/>
        </p:nvPicPr>
        <p:blipFill>
          <a:blip r:embed="rId4"/>
          <a:stretch>
            <a:fillRect/>
          </a:stretch>
        </p:blipFill>
        <p:spPr>
          <a:xfrm>
            <a:off x="9679708" y="369453"/>
            <a:ext cx="1305213" cy="1360623"/>
          </a:xfrm>
          <a:prstGeom prst="rect">
            <a:avLst/>
          </a:prstGeom>
        </p:spPr>
      </p:pic>
    </p:spTree>
    <p:extLst>
      <p:ext uri="{BB962C8B-B14F-4D97-AF65-F5344CB8AC3E}">
        <p14:creationId xmlns:p14="http://schemas.microsoft.com/office/powerpoint/2010/main" val="2376152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1006</TotalTime>
  <Words>1498</Words>
  <Application>Microsoft Office PowerPoint</Application>
  <PresentationFormat>Widescreen</PresentationFormat>
  <Paragraphs>201</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Helvetica</vt:lpstr>
      <vt:lpstr>Tw Cen MT</vt:lpstr>
      <vt:lpstr>Wingdings</vt:lpstr>
      <vt:lpstr>Circuit</vt:lpstr>
      <vt:lpstr>Portfolio workshop</vt:lpstr>
      <vt:lpstr>timing</vt:lpstr>
      <vt:lpstr>PowerPoint Presentation</vt:lpstr>
      <vt:lpstr>Portfolio contents</vt:lpstr>
      <vt:lpstr>Section One</vt:lpstr>
      <vt:lpstr>Section Two</vt:lpstr>
      <vt:lpstr>Cover Page</vt:lpstr>
      <vt:lpstr>Table of Contents</vt:lpstr>
      <vt:lpstr>PowerPoint Presentation</vt:lpstr>
      <vt:lpstr>Letter of Application</vt:lpstr>
      <vt:lpstr>Opening Remarks</vt:lpstr>
      <vt:lpstr>Letters of Recommendation</vt:lpstr>
      <vt:lpstr>Annual Appraisals</vt:lpstr>
      <vt:lpstr>Observation Reports</vt:lpstr>
      <vt:lpstr>Section Narratives</vt:lpstr>
      <vt:lpstr>Teaching Philosophy</vt:lpstr>
      <vt:lpstr>Documentation</vt:lpstr>
      <vt:lpstr>General Documentation Tips</vt:lpstr>
      <vt:lpstr>General Documentation Tips</vt:lpstr>
      <vt:lpstr>Top documentation tip—Be a minimalist!      </vt:lpstr>
      <vt:lpstr>Preparing the portfolio</vt:lpstr>
      <vt:lpstr>1. Review the current P&amp;T handbook      —and—    view recent exemplary portfolios.</vt:lpstr>
      <vt:lpstr>2. Gather required documents.</vt:lpstr>
      <vt:lpstr>3.  Decide what will be included in each section.</vt:lpstr>
      <vt:lpstr>4.  Find documentation for each item in each section.</vt:lpstr>
      <vt:lpstr>5.  Put together a draft table of contents.</vt:lpstr>
      <vt:lpstr>6.  Write narratives.</vt:lpstr>
      <vt:lpstr>7.  Once your narratives are written, revised, and edited, and once your documentation is organized, move to formatting.</vt:lpstr>
      <vt:lpstr>Portfolio formatTING</vt:lpstr>
      <vt:lpstr>THE org template</vt:lpstr>
      <vt:lpstr>PowerPoint Presentation</vt:lpstr>
      <vt:lpstr>PowerPoint Presentation</vt:lpstr>
      <vt:lpstr>REQUESTING a portfolio org template</vt:lpstr>
      <vt:lpstr>After submission of the portfolio on the first Friday of Spring Semester, the two facilitators will handle all the additions and deletions of committee and administrative readers (as participants) and the uploading of decision letters.    The candidate will be removed once the portfolio has been submitted (and re-added briefly if cosmetic fixes are required).    After the process is complete, the candidate will be added back as a Leader—Enroll and the facilitators can be removed. </vt:lpstr>
      <vt:lpstr>PowerPoint Presentation</vt:lpstr>
      <vt:lpstr>PowerPoint Presentation</vt:lpstr>
      <vt:lpstr>General Tip:     </vt:lpstr>
      <vt:lpstr>RESOURCES</vt:lpstr>
      <vt:lpstr>PowerPoint Presentation</vt:lpstr>
      <vt:lpstr>Thank You!</vt:lpstr>
      <vt:lpstr>Choosing a format—Considerations </vt:lpstr>
      <vt:lpstr>Paper portfolio</vt:lpstr>
      <vt:lpstr>PowerPoint Presentation</vt:lpstr>
      <vt:lpstr>Paper portfolios</vt:lpstr>
      <vt:lpstr>Paper portfolios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workshop</dc:title>
  <dc:creator>Holly</dc:creator>
  <cp:lastModifiedBy>Heather Johnston</cp:lastModifiedBy>
  <cp:revision>57</cp:revision>
  <dcterms:created xsi:type="dcterms:W3CDTF">2019-06-19T02:50:26Z</dcterms:created>
  <dcterms:modified xsi:type="dcterms:W3CDTF">2023-09-24T14:06:59Z</dcterms:modified>
</cp:coreProperties>
</file>